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99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779D3-6B9C-408C-A71A-27825E1FFD1C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FC54B-805A-4392-A24C-8DC32E600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2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426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7CA7-2D29-5FC5-450E-EC1469043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CADD50-DC70-9B15-BE21-D50549C8B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805972-F3DD-99D4-3F9D-3B71BCFCA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844AF-0619-DF3B-4BFD-FE7EB570D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32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6268-98B5-7DDD-8D2A-2E4405BE7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42AF2-7527-72D5-D5BE-489886675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45B70D-4E74-E520-92E0-E89FD3D1E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E3D3B-E56C-1B68-EC49-0758A1754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03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AB50D-3C53-982E-A5D6-8A6FD7F73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33B92B-6736-AB88-35A9-E2D81D935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E89ACB-4728-5D5E-D9F5-1BEDAF901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2E681-590D-EAB9-ADB7-248C5321C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536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0E809-B83D-86BB-E4E1-13AA5C8EA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5A57D6-E4FD-8C82-5C73-E445925EC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4D26A-0D17-3462-74ED-6B7CCFB53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DBBB2-CEC6-90DE-DDEF-EB5E86A74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19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8ED93-19DF-9B55-9C9F-AB7939520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661789-EAF6-6435-AAF7-3FEFDD957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4649FA-EE16-A630-E6E3-3ED4B6327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CE57E-CD78-E852-A98B-C9A0E6330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2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21B62-67CA-80A7-E885-022387E3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804663-B4FB-5F79-D88D-ECDA0A7FC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C95011-A051-64AB-ADDC-B2E443C86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8A08E3-C929-1D12-5181-B299802DC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7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B7A0D-0369-11A6-3A3E-3A43ABFEE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35DE6F-DBC7-6801-CAAA-ED1C9B87E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BC5150-E419-0A5B-75D3-C1E840C5D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81E8-8C5E-778D-AC29-7D7153663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4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91EBE-D82C-9CA4-1539-6BC6814D6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B06C25-C136-8FB7-0FA4-4411ABEEF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8E2EDD-3BBC-E5C4-4393-9672E4B0F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29FF08-1D4D-E838-50F4-2F9C78227C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68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395B4-88E8-E3D4-C926-8B3468265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08476F-3E92-8EF6-3A3D-3747517DC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5E34C0-2E94-D279-5438-5B291CA48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FF2242-7609-84C4-5FCA-5653538D6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7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DEF06-443B-C4F4-AF94-79429D552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C49EBA-72BF-8E4A-4E17-9E5718FF8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6B17DE-82AE-57F2-6A29-6D61341F3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DB4BE-60F0-338B-111D-7BBEFAC0F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57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52DDD-3873-86BF-6C8C-9D5B4665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4548B-4E02-3758-0A5E-B80A72A88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EE467E-EAAE-0770-0087-93CC350C4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1F4163-6006-4AFC-C7B7-B03DFF175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7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F0366-F8B0-7CEA-7AEE-35565E4BF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8E3A28-A027-A123-FCC6-8DC23E4B4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EC025-0190-4773-26F6-78104DDCF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6F129F-B0ED-B95F-1529-249A73F57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102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AFD2E-F9B6-6EB5-BEC5-C47E2BFE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28B5EB-44AD-66EB-A007-CCB609233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B19C58-D36F-3663-F7BA-A8D84F7E3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EF622-87D3-4D2E-8C61-43EA12B52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C54B-805A-4392-A24C-8DC32E60014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0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A6314-D615-3D0F-9EF2-A8BE5589E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4AA3CB-637C-DB59-CBA9-27A64AADC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C8A3-2B32-AD69-8575-9372BA86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39D62-B425-A129-59F3-6519049C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33E3FA-E573-164D-27E4-AF926919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39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ED9-253F-AC32-9000-40DD21C8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0CF08F-C67D-4E7F-F929-DA0516624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BD6ADA-7F68-28E7-2983-941CEA0D8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410748-23CA-DFBB-4FC0-73374C15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7A465-4734-3BFF-F66F-42EC669B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794A76-2255-5AB8-071E-59FABC683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259EF8-795A-A071-CBD4-97E4C345E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7EBCD2-B831-188F-F00D-F8F11ECB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755534-2DB8-BB10-0AC1-DE4D4EE67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ED91D-147D-D182-D436-D9E9C78E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55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1D6C8-039F-3CD6-D8DA-0DDCE57C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A555EE-4E9D-D031-1782-760B45D31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213E5-C8D0-A613-4F14-6534DA07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60ACCA-93C6-5BA2-013C-27E2B714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42E3F-7E91-B009-006F-0931CEE1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8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B291A-379E-4129-69F5-877DBE49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B9B03-05B5-6ED2-EBC4-36DF0CB67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CF254-3147-2A09-FF90-D4B6BF29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21F694-91B0-C983-9EEF-51DF6577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512BC-4E2B-8B75-7BEB-60186D9D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41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06113-4D32-CB07-9FC6-D7DF6E81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6162F-B253-EE3C-167B-C7440BBAF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E7196A-4522-B03D-6E40-5228C974D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B88855-A636-C0D8-A3EA-BEC8E987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6F5929-7A56-7626-DE87-6A3C767F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F32FE0-ED99-A533-014B-9290DB16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1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99A76-E383-9A99-A528-E4BD0418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86DD5-2A42-4AD6-EAD5-ED3CF7B20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D58A17-6F5A-4EA8-E3C5-87C75D9B1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E0D72-52A6-E621-40D8-978195FE4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52F68B-238C-49BB-C8F2-9033F1CFF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4B93B1-E7AA-1C51-B9E0-00CDED9D4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12438D-3B32-FD1C-11C0-D820F4C1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E8961B-AAD9-7F1F-8920-242FC4D3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33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D64FF-81D0-1689-BA74-AD000DC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60109E-10FA-0E39-FEE8-2E5F4522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5A0068-AF58-5697-063D-7A27D668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4A7A47-AA6B-7C52-D0C0-630F75B6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6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C1AD8B-39FF-DD7F-8ED1-4C1AADDCD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F537DB-B7AB-0460-A779-E38B3043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9AA1FD-06BE-2E09-D2E3-51595B31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89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4E4E5-2D1F-A87C-9E18-8E991684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78384-2533-5E0B-C043-1046FE69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4FA25-042D-C7D7-501F-A3BFC87FD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769D17-8D91-D6F5-041E-1E83442D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ACCCF3-6E59-0CC2-8828-F51B3F52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733C0E-A2C4-F0E6-7AC4-17152EBE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B7356-FFF9-A90F-8E70-F698EA541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104EAF-1D58-B5A5-B2DD-8098CBEA7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6BD338-8B58-CA93-C6FC-D364DDD1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1A8950-B063-0BCF-1600-0FC2A863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D84F7C-7E26-F68E-F6DA-1AFA9996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6BDE2-5544-85DE-F49D-8D2D4F8B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1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3B4BB6-4E92-7316-F43C-851EC485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46ED09-2956-455A-9D49-F6890AB89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ABC8B-D7E4-1864-5A59-2681AAE9D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B4192-7976-4638-BA95-55CAAF6145F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C225D-6A25-DC69-AC51-AF228CF07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230F9-A3F3-867D-8113-2E03127E3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A66DB-46FF-4CCB-B8D8-813E6CF9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home-schools-front-4ezq.vercel.ap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png"/><Relationship Id="rId7" Type="http://schemas.openxmlformats.org/officeDocument/2006/relationships/image" Target="../media/image13.sv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figma.com/proto/pBrJ1xuuHhiRuI0iSXRvwz/%ED%99%94%EC%83%81-%ED%86%B5%ED%99%94-%EC%84%9C%EB%B9%84%EC%8A%A4?node-id=21-2&amp;p=f&amp;t=iLAHuaQTLoUeIuNp-0&amp;scaling=min-zoom&amp;content-scaling=fixed&amp;page-id=0%3A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316CC5-4904-9362-B980-484FB47A9FA3}"/>
              </a:ext>
            </a:extLst>
          </p:cNvPr>
          <p:cNvSpPr txBox="1"/>
          <p:nvPr/>
        </p:nvSpPr>
        <p:spPr>
          <a:xfrm>
            <a:off x="5055597" y="2468769"/>
            <a:ext cx="6654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1:1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과외 화상 채팅 플랫폼 서비스 개발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/>
          </a:p>
          <a:p>
            <a:r>
              <a:rPr lang="ko-KR" altLang="en-US" sz="1600" dirty="0"/>
              <a:t>프로젝트명 </a:t>
            </a:r>
            <a:r>
              <a:rPr lang="en-US" altLang="ko-KR" sz="1600" dirty="0"/>
              <a:t>: GWI_</a:t>
            </a:r>
            <a:r>
              <a:rPr lang="ko-KR" altLang="en-US" sz="1600" dirty="0"/>
              <a:t>화상 통화 서비스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D4A6CF-ECFD-964C-CF4C-AA30030E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60" y="645458"/>
            <a:ext cx="3273995" cy="45699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925FB-CFB9-40AB-1083-74ECCDE057AB}"/>
              </a:ext>
            </a:extLst>
          </p:cNvPr>
          <p:cNvSpPr txBox="1"/>
          <p:nvPr/>
        </p:nvSpPr>
        <p:spPr>
          <a:xfrm>
            <a:off x="9948333" y="6265334"/>
            <a:ext cx="211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팀명</a:t>
            </a:r>
            <a:r>
              <a:rPr lang="ko-KR" altLang="en-US" sz="1600" dirty="0"/>
              <a:t> </a:t>
            </a:r>
            <a:r>
              <a:rPr lang="en-US" altLang="ko-KR" sz="1600" dirty="0"/>
              <a:t>: Project-Shin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4376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02563-C849-A4AD-3900-ECF8B609C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348233-2D93-6F38-CD0C-F99B9483F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257"/>
            <a:ext cx="8365066" cy="62037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C42B0D4-F71F-81F5-B551-E43F17FE5AC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B285EAE-688C-1998-4EAF-6844870B0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145127"/>
              </p:ext>
            </p:extLst>
          </p:nvPr>
        </p:nvGraphicFramePr>
        <p:xfrm>
          <a:off x="8365066" y="681035"/>
          <a:ext cx="3826934" cy="617696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9625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프로젝트를 개발한 팀원을 나타내는 부분이다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팀원의 슬로건과 목표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가치를 나타낸다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200" b="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10040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팀원을 나타내는 카드 부분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카드에 애니메이션을 주어서 해당 부분에 </a:t>
                      </a:r>
                      <a:r>
                        <a:rPr lang="en-US" altLang="ko-KR" sz="1000" dirty="0"/>
                        <a:t>mouseover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</a:t>
                      </a:r>
                      <a:r>
                        <a:rPr lang="ko-KR" altLang="en-US" sz="1000" dirty="0"/>
                        <a:t>한다면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그림자가 지면서 강조되도록 만든다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1209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-  </a:t>
                      </a:r>
                      <a:r>
                        <a:rPr lang="ko-KR" altLang="en-US" sz="1050" dirty="0"/>
                        <a:t>각각 </a:t>
                      </a:r>
                      <a:r>
                        <a:rPr lang="en-US" altLang="ko-KR" sz="1050" dirty="0"/>
                        <a:t>3</a:t>
                      </a:r>
                      <a:r>
                        <a:rPr lang="ko-KR" altLang="en-US" sz="1050" dirty="0"/>
                        <a:t>개의 버튼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메시지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연락처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깃 홈페이지</a:t>
                      </a:r>
                      <a:r>
                        <a:rPr lang="en-US" altLang="ko-KR" sz="1050" dirty="0"/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각각 해당 부분의 버튼을 클릭하면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해당하는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부분의 정보가 뜨거나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홈페이지로 이동하며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마찬가지로 </a:t>
                      </a:r>
                      <a:r>
                        <a:rPr lang="en-US" altLang="ko-KR" sz="1050" dirty="0"/>
                        <a:t>mouseover </a:t>
                      </a:r>
                      <a:r>
                        <a:rPr lang="ko-KR" altLang="en-US" sz="1050" dirty="0"/>
                        <a:t>했을 때 강조되도록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제작한다</a:t>
                      </a:r>
                      <a:r>
                        <a:rPr lang="en-US" altLang="ko-KR" sz="1050" dirty="0"/>
                        <a:t>.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104967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00403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94723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43939A9-1E54-F4DA-6DAF-4E28303A8D63}"/>
              </a:ext>
            </a:extLst>
          </p:cNvPr>
          <p:cNvSpPr/>
          <p:nvPr/>
        </p:nvSpPr>
        <p:spPr>
          <a:xfrm>
            <a:off x="3273521" y="2056477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2D8A99-9A9F-5E6D-3DE8-451E454324D8}"/>
              </a:ext>
            </a:extLst>
          </p:cNvPr>
          <p:cNvSpPr/>
          <p:nvPr/>
        </p:nvSpPr>
        <p:spPr>
          <a:xfrm>
            <a:off x="4621260" y="2904834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FE9ACE9-79DB-36F1-9FF5-F7ECFA1352DD}"/>
              </a:ext>
            </a:extLst>
          </p:cNvPr>
          <p:cNvSpPr/>
          <p:nvPr/>
        </p:nvSpPr>
        <p:spPr>
          <a:xfrm>
            <a:off x="3468254" y="5261499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33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FCFC-CC1D-F68A-9BEE-E97BE7AA9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D1A9F9-FF8C-A88E-4536-05967257F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035"/>
            <a:ext cx="8365066" cy="61769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775ED9-CF57-1282-C7F3-BC10FFF819F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9C56D8A-2488-6188-F959-70153F056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47086"/>
              </p:ext>
            </p:extLst>
          </p:nvPr>
        </p:nvGraphicFramePr>
        <p:xfrm>
          <a:off x="8365066" y="681035"/>
          <a:ext cx="3826934" cy="617744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2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프로젝트가 제공하는 서비스 및 가치를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</a:t>
                      </a:r>
                      <a:r>
                        <a:rPr lang="ko-KR" altLang="en-US" sz="1050" b="0" dirty="0"/>
                        <a:t>강조해 사용자들이 해당 사이트의 서비스를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</a:t>
                      </a:r>
                      <a:r>
                        <a:rPr lang="ko-KR" altLang="en-US" sz="1050" b="0" dirty="0"/>
                        <a:t>알 수 있도록 제작한다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새로운 기능이 추가될 때마다 카드를 추가한다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0" dirty="0"/>
                        <a:t>   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대규모 업데이트 및 신기능 추가 시</a:t>
                      </a:r>
                      <a:r>
                        <a:rPr lang="en-US" altLang="ko-KR" sz="1050" b="0" dirty="0"/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9473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각각 제공하는 서비스를 카드 형식으로 나열해 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</a:t>
                      </a:r>
                      <a:r>
                        <a:rPr lang="ko-KR" altLang="en-US" sz="1000" dirty="0"/>
                        <a:t>사용자가 쉽게 관련 기능을 알 수 있도록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각 카드를 </a:t>
                      </a:r>
                      <a:r>
                        <a:rPr lang="en-US" altLang="ko-KR" sz="1000" dirty="0"/>
                        <a:t>mouseover </a:t>
                      </a:r>
                      <a:r>
                        <a:rPr lang="ko-KR" altLang="en-US" sz="1000" dirty="0"/>
                        <a:t>했을 때 내용이 강조되도록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제작한다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11411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/>
                        <a:t>헤당</a:t>
                      </a:r>
                      <a:r>
                        <a:rPr lang="ko-KR" altLang="en-US" sz="1050" dirty="0"/>
                        <a:t> 버튼을 클릭하면 브라우저의 가장 위쪽으로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이동하는 네비게이션 기능을 제작한다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애니메이션을 주어서 부드럽게 위로 움직이며</a:t>
                      </a:r>
                      <a:r>
                        <a:rPr lang="en-US" altLang="ko-KR" sz="1050" dirty="0"/>
                        <a:t>,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가장 꼭대기로 이동할 때 해당 버튼이 사라지도록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제작한다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99044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94737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89378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F89EB6B-FAEF-059C-7BF1-2819E6728341}"/>
              </a:ext>
            </a:extLst>
          </p:cNvPr>
          <p:cNvSpPr/>
          <p:nvPr/>
        </p:nvSpPr>
        <p:spPr>
          <a:xfrm>
            <a:off x="3384357" y="128062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D51529C-2F4E-4FF3-A9F6-71C360B0A87D}"/>
              </a:ext>
            </a:extLst>
          </p:cNvPr>
          <p:cNvSpPr/>
          <p:nvPr/>
        </p:nvSpPr>
        <p:spPr>
          <a:xfrm>
            <a:off x="5360169" y="3769517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5B2092-ECE3-B62F-8869-4C8632A61D32}"/>
              </a:ext>
            </a:extLst>
          </p:cNvPr>
          <p:cNvSpPr/>
          <p:nvPr/>
        </p:nvSpPr>
        <p:spPr>
          <a:xfrm>
            <a:off x="7698509" y="6174506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459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84C15-5DF1-09B7-7FEC-B00C73EAD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C88C2D6-FB2D-A39D-5C44-309496117C4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A9B31B4-A3DA-E148-5B49-C35FA6DF0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383177"/>
              </p:ext>
            </p:extLst>
          </p:nvPr>
        </p:nvGraphicFramePr>
        <p:xfrm>
          <a:off x="8365066" y="681035"/>
          <a:ext cx="3826934" cy="617696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2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기능은 </a:t>
                      </a:r>
                      <a:r>
                        <a:rPr lang="en-US" altLang="ko-KR" sz="1050" b="0" dirty="0"/>
                        <a:t>Footer</a:t>
                      </a:r>
                      <a:r>
                        <a:rPr lang="ko-KR" altLang="en-US" sz="1050" b="0" dirty="0"/>
                        <a:t>로 해당 사이트의 축소 및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</a:t>
                      </a:r>
                      <a:r>
                        <a:rPr lang="ko-KR" altLang="en-US" sz="1050" b="0" dirty="0"/>
                        <a:t>내비게이션 기능을 담당한다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기본색상은 베이직 색상으로 통일하며 </a:t>
                      </a:r>
                      <a:r>
                        <a:rPr lang="en-US" altLang="ko-KR" sz="1050" b="0" dirty="0"/>
                        <a:t>header</a:t>
                      </a:r>
                      <a:r>
                        <a:rPr lang="ko-KR" altLang="en-US" sz="1050" b="0" dirty="0"/>
                        <a:t>와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footer </a:t>
                      </a:r>
                      <a:r>
                        <a:rPr lang="ko-KR" altLang="en-US" sz="1050" b="0" dirty="0"/>
                        <a:t>모두 동일하게 모든 웹 사이트에서 고정시켜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</a:t>
                      </a:r>
                      <a:r>
                        <a:rPr lang="ko-KR" altLang="en-US" sz="1050" b="0" dirty="0"/>
                        <a:t>나타나도록 제작한다</a:t>
                      </a:r>
                      <a:r>
                        <a:rPr lang="en-US" altLang="ko-KR" sz="105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9473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각각 헤더와 동일한 </a:t>
                      </a:r>
                      <a:r>
                        <a:rPr lang="en-US" altLang="ko-KR" sz="1000" dirty="0"/>
                        <a:t>Home, About, Service, Contact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를 작성하여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링크를 클릭 시 해당하는 영역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또는 링크로 이동하도록 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11411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부분에도 제작자의 연락처를 삽입하여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궁금증이나 문의 사항이 있을 시 직접적으로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접근할 수 있도록 해당 기능을 제작한다</a:t>
                      </a:r>
                      <a:r>
                        <a:rPr lang="en-US" altLang="ko-KR" sz="1050" dirty="0"/>
                        <a:t>.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99044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94737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89378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0225CCBB-39F5-51AA-3E11-A2F6F982A05F}"/>
              </a:ext>
            </a:extLst>
          </p:cNvPr>
          <p:cNvSpPr/>
          <p:nvPr/>
        </p:nvSpPr>
        <p:spPr>
          <a:xfrm>
            <a:off x="3384357" y="128062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74CCED6-C1F2-878A-041D-96E10E6B8CF6}"/>
              </a:ext>
            </a:extLst>
          </p:cNvPr>
          <p:cNvSpPr/>
          <p:nvPr/>
        </p:nvSpPr>
        <p:spPr>
          <a:xfrm>
            <a:off x="5360169" y="3769517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D0DC435-549C-7899-7B46-7E8624A05187}"/>
              </a:ext>
            </a:extLst>
          </p:cNvPr>
          <p:cNvSpPr/>
          <p:nvPr/>
        </p:nvSpPr>
        <p:spPr>
          <a:xfrm>
            <a:off x="7698509" y="6174506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DFCD7-C3EB-D727-51D1-38C9AFAA2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035"/>
            <a:ext cx="8365066" cy="617696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DE3040D-ED08-10FF-6184-3AB9A53AA881}"/>
              </a:ext>
            </a:extLst>
          </p:cNvPr>
          <p:cNvSpPr/>
          <p:nvPr/>
        </p:nvSpPr>
        <p:spPr>
          <a:xfrm>
            <a:off x="110066" y="6002859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AFC1439-CBCD-279E-F1E2-33ECF1E9092A}"/>
              </a:ext>
            </a:extLst>
          </p:cNvPr>
          <p:cNvSpPr/>
          <p:nvPr/>
        </p:nvSpPr>
        <p:spPr>
          <a:xfrm>
            <a:off x="3871575" y="6002858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6ECFEE2-AA6B-D81E-9377-C659E5FA43AA}"/>
              </a:ext>
            </a:extLst>
          </p:cNvPr>
          <p:cNvSpPr/>
          <p:nvPr/>
        </p:nvSpPr>
        <p:spPr>
          <a:xfrm>
            <a:off x="6096000" y="6002858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31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69EA8-3905-149E-6B44-39510DF3B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F6EFBA-E48F-FE37-5A79-EC1B43A18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035"/>
            <a:ext cx="8365066" cy="61769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9088DF-89BE-34DA-67D5-59D155609FC2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014D37-5BFE-28EE-8035-063948F24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620295"/>
              </p:ext>
            </p:extLst>
          </p:nvPr>
        </p:nvGraphicFramePr>
        <p:xfrm>
          <a:off x="8365066" y="681035"/>
          <a:ext cx="3826934" cy="618354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4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기능은 로그인으로 사용자가 화상 채팅 기능을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이용하기 위해서 꼭 실시 해야 하는 기능이다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로그인을 하지 않으면 문의 게시판 등록 및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상세정보 확인이 불가능 하며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회원가입을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진행하여 해당기능을 사용할 수 있도록 한다</a:t>
                      </a:r>
                      <a:r>
                        <a:rPr lang="en-US" altLang="ko-KR" sz="105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752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사용자가 로그인을 진행하기 위한 아이디와 비밀번호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입력을 위한 창이며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비밀번호 같은 경우 노출이 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되지 않도록 해당 기능을 개발한다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906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기능은 카카오 로그인 기능으로 해당 버튼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을 클릭하면 카카오 로그인 페이지로 이동하며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카카오와의 로그인 </a:t>
                      </a:r>
                      <a:r>
                        <a:rPr lang="en-US" altLang="ko-KR" sz="1050" dirty="0"/>
                        <a:t>API</a:t>
                      </a:r>
                      <a:r>
                        <a:rPr lang="ko-KR" altLang="en-US" sz="1050" dirty="0"/>
                        <a:t>연동을 통해 로그인이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성공 할 시 화상 채팅 기능을 이용할 수 있도록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개발한다</a:t>
                      </a:r>
                      <a:r>
                        <a:rPr lang="en-US" altLang="ko-KR" sz="1050" dirty="0"/>
                        <a:t>.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88974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기능은 네이버 로그인 기능으로 해당 버튼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을 클릭하면 네이버 로그인 페이지로 이동하며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네이버와의 로그인 </a:t>
                      </a:r>
                      <a:r>
                        <a:rPr lang="en-US" altLang="ko-KR" sz="1050" dirty="0"/>
                        <a:t>API</a:t>
                      </a:r>
                      <a:r>
                        <a:rPr lang="ko-KR" altLang="en-US" sz="1050" dirty="0"/>
                        <a:t>연동을 통해 로그인이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성공 할 시 화상 채팅 기능을 이용할 수 있도록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개발한다</a:t>
                      </a:r>
                      <a:r>
                        <a:rPr lang="en-US" altLang="ko-KR" sz="1050" dirty="0"/>
                        <a:t>.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25611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기능은 로컬 로그인 기능으로 해당 버튼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을 클릭하면 로컬 내 </a:t>
                      </a:r>
                      <a:r>
                        <a:rPr lang="en-US" altLang="ko-KR" sz="1050" dirty="0"/>
                        <a:t>DB</a:t>
                      </a:r>
                      <a:r>
                        <a:rPr lang="ko-KR" altLang="en-US" sz="1050" dirty="0"/>
                        <a:t>와 통신하여 해당 회원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이 존재할 시 로그인 을 성공 시켜 화상 채팅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기능을 이용할 수 있도록 개발한다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32321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기능은 회원 가입과 아이디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비밀번호 찾기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기능으로 해당 버튼을 클릭하면 각각 회원가입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페이지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아이디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비밀번호 찾기 페이지로 이동하여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사이트를 이용하는 사용자가 등록하거나 이용할 수 </a:t>
                      </a: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있도록 도와주는 기능을 제작한다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885DF0DE-8FDA-1681-8E56-ABF18A80ECB0}"/>
              </a:ext>
            </a:extLst>
          </p:cNvPr>
          <p:cNvSpPr/>
          <p:nvPr/>
        </p:nvSpPr>
        <p:spPr>
          <a:xfrm>
            <a:off x="3061084" y="1474586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3A261DA-65F6-DD72-1A19-8B3F360CE34E}"/>
              </a:ext>
            </a:extLst>
          </p:cNvPr>
          <p:cNvSpPr/>
          <p:nvPr/>
        </p:nvSpPr>
        <p:spPr>
          <a:xfrm>
            <a:off x="5166205" y="2430244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635239-E657-7269-A923-4B9C04269A99}"/>
              </a:ext>
            </a:extLst>
          </p:cNvPr>
          <p:cNvSpPr/>
          <p:nvPr/>
        </p:nvSpPr>
        <p:spPr>
          <a:xfrm>
            <a:off x="5183139" y="355053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360502-A07C-1860-9867-59A602E66B0C}"/>
              </a:ext>
            </a:extLst>
          </p:cNvPr>
          <p:cNvSpPr/>
          <p:nvPr/>
        </p:nvSpPr>
        <p:spPr>
          <a:xfrm>
            <a:off x="2780145" y="3954604"/>
            <a:ext cx="389466" cy="3894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56177B8-1759-D381-C245-10A3730B3AFF}"/>
              </a:ext>
            </a:extLst>
          </p:cNvPr>
          <p:cNvSpPr/>
          <p:nvPr/>
        </p:nvSpPr>
        <p:spPr>
          <a:xfrm>
            <a:off x="3913140" y="4672820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9B357C7-0D28-30E2-36B5-4D78C381655F}"/>
              </a:ext>
            </a:extLst>
          </p:cNvPr>
          <p:cNvSpPr/>
          <p:nvPr/>
        </p:nvSpPr>
        <p:spPr>
          <a:xfrm>
            <a:off x="2780145" y="316106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3E89097-49F2-A71B-8825-162E227ED165}"/>
              </a:ext>
            </a:extLst>
          </p:cNvPr>
          <p:cNvCxnSpPr/>
          <p:nvPr/>
        </p:nvCxnSpPr>
        <p:spPr>
          <a:xfrm flipH="1" flipV="1">
            <a:off x="3450550" y="4672820"/>
            <a:ext cx="462590" cy="195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2F2C1F4-2506-0FEF-1430-AD6A918D4BE4}"/>
              </a:ext>
            </a:extLst>
          </p:cNvPr>
          <p:cNvCxnSpPr>
            <a:stCxn id="7" idx="6"/>
          </p:cNvCxnSpPr>
          <p:nvPr/>
        </p:nvCxnSpPr>
        <p:spPr>
          <a:xfrm flipV="1">
            <a:off x="4302606" y="4672820"/>
            <a:ext cx="574194" cy="19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92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42AEA-985D-C2DC-993E-5CC9D5B52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7BDE8F-96C0-BDAA-E222-6E6EC962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035"/>
            <a:ext cx="8365066" cy="61769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909018-AA2F-202C-96F8-5A7DA653F84D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1D5B59-402A-99FB-3513-29180FE75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19394"/>
              </p:ext>
            </p:extLst>
          </p:nvPr>
        </p:nvGraphicFramePr>
        <p:xfrm>
          <a:off x="8365066" y="681035"/>
          <a:ext cx="3826934" cy="617908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4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기능은 회원가입 기능이며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화상 및 채팅 기능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, </a:t>
                      </a:r>
                      <a:r>
                        <a:rPr lang="ko-KR" altLang="en-US" sz="1050" b="0" dirty="0"/>
                        <a:t>문의 게시판 기능을 사용하고 싶은 사용자는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회원 가입을 꼭 해야만 한다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회원가입은 각각의 필요한 정보를 꼭 입력해야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</a:t>
                      </a:r>
                      <a:r>
                        <a:rPr lang="ko-KR" altLang="en-US" sz="1050" b="0" dirty="0"/>
                        <a:t> 되도록 개발한다</a:t>
                      </a:r>
                      <a:r>
                        <a:rPr lang="en-US" altLang="ko-KR" sz="105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752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해당 기능은 등록할 이름과 닉네임을 입력하는 창으로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이름은 실제 사용자의 이름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닉네임은 해당 사이트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에서 사용할 가명이다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906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기능은 아이디와 비밀번호를 입력하는 창으로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로그인할 때 입력할 아이디와 비밀번호를 삽입한다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비밀번호 같은 경우 특수문자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대문자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소문자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숫자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를 필수로 입력해야 하며 미 입력 시 회원가입 </a:t>
                      </a:r>
                      <a:r>
                        <a:rPr lang="en-US" altLang="ko-KR" sz="105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88974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이메일은 사용자의 실 이메일을 입력해야 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추후 버전 업그레이드 시 실 이메일인지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50" dirty="0"/>
                        <a:t>    인증 하도록 기능 업데이트를 하도록 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25611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-  </a:t>
                      </a:r>
                      <a:r>
                        <a:rPr lang="ko-KR" altLang="en-US" sz="1050" dirty="0"/>
                        <a:t>해당 기능은 주소를 입력하는 창으로 사용자가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특정 지명을 입력할 시 드롭다운 형식으로 관련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주소가 뜨도록 </a:t>
                      </a:r>
                      <a:r>
                        <a:rPr lang="en-US" altLang="ko-KR" sz="1050" dirty="0"/>
                        <a:t>API</a:t>
                      </a:r>
                      <a:r>
                        <a:rPr lang="ko-KR" altLang="en-US" sz="1050" dirty="0"/>
                        <a:t>를 이용하여 제작하도록 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추후 기능 업그레이드 시 세부 주소도 입력할 수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있도록 제작한다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구매 기능 추가 시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32321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기능은 회원 가입 버튼으로 모든 회원가입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창에 올바른 정보를 입력한 후 버튼을 클릭한다면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회원 가입이 올바르게 등록이 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-  </a:t>
                      </a:r>
                      <a:r>
                        <a:rPr lang="ko-KR" altLang="en-US" sz="1050" dirty="0" err="1"/>
                        <a:t>백엔드에서</a:t>
                      </a:r>
                      <a:r>
                        <a:rPr lang="ko-KR" altLang="en-US" sz="1050" dirty="0"/>
                        <a:t> 모든 정보가 올바르게 </a:t>
                      </a:r>
                      <a:r>
                        <a:rPr lang="ko-KR" altLang="en-US" sz="1050" dirty="0" err="1"/>
                        <a:t>입력됬는지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확인 하도록 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FEC7C4D5-2DCF-7029-97F7-F961A22C4FE3}"/>
              </a:ext>
            </a:extLst>
          </p:cNvPr>
          <p:cNvSpPr/>
          <p:nvPr/>
        </p:nvSpPr>
        <p:spPr>
          <a:xfrm>
            <a:off x="2137448" y="1733620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2AFA12F-143A-E7E9-A0C5-6FF9F4E637D8}"/>
              </a:ext>
            </a:extLst>
          </p:cNvPr>
          <p:cNvSpPr/>
          <p:nvPr/>
        </p:nvSpPr>
        <p:spPr>
          <a:xfrm>
            <a:off x="5572605" y="255531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0C97CAB-234E-A98B-E121-C424C641699B}"/>
              </a:ext>
            </a:extLst>
          </p:cNvPr>
          <p:cNvSpPr/>
          <p:nvPr/>
        </p:nvSpPr>
        <p:spPr>
          <a:xfrm>
            <a:off x="5572605" y="433479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93E132-4F3C-53B7-9DCC-154B45BAE826}"/>
              </a:ext>
            </a:extLst>
          </p:cNvPr>
          <p:cNvSpPr/>
          <p:nvPr/>
        </p:nvSpPr>
        <p:spPr>
          <a:xfrm>
            <a:off x="5567985" y="4839484"/>
            <a:ext cx="389466" cy="3894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FC09B58-DBD9-0741-7CE5-55AB876CADC5}"/>
              </a:ext>
            </a:extLst>
          </p:cNvPr>
          <p:cNvSpPr/>
          <p:nvPr/>
        </p:nvSpPr>
        <p:spPr>
          <a:xfrm>
            <a:off x="5567985" y="5344049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3E42097-4389-495D-C686-E64B46B1BF5B}"/>
              </a:ext>
            </a:extLst>
          </p:cNvPr>
          <p:cNvSpPr/>
          <p:nvPr/>
        </p:nvSpPr>
        <p:spPr>
          <a:xfrm>
            <a:off x="5572605" y="359660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4FE1D25-4A6A-78B2-3DA0-A4ECE3E8E74D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5567985" y="3429000"/>
            <a:ext cx="199353" cy="16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8B261DA-DAB3-01A5-86FC-981E669A9CF7}"/>
              </a:ext>
            </a:extLst>
          </p:cNvPr>
          <p:cNvCxnSpPr>
            <a:stCxn id="9" idx="4"/>
          </p:cNvCxnSpPr>
          <p:nvPr/>
        </p:nvCxnSpPr>
        <p:spPr>
          <a:xfrm flipH="1">
            <a:off x="5567985" y="3986072"/>
            <a:ext cx="199353" cy="8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EA9249-2D02-AA3F-FFF1-61571D8D58C6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5567985" y="2447365"/>
            <a:ext cx="199353" cy="10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2613EE3-CF2F-D6AD-EB74-40B4EACE7F7F}"/>
              </a:ext>
            </a:extLst>
          </p:cNvPr>
          <p:cNvCxnSpPr>
            <a:stCxn id="16" idx="4"/>
          </p:cNvCxnSpPr>
          <p:nvPr/>
        </p:nvCxnSpPr>
        <p:spPr>
          <a:xfrm flipH="1">
            <a:off x="5567985" y="2944782"/>
            <a:ext cx="199353" cy="8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3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1F362-7F7B-D424-74D8-DF9A27D6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0033A6-DAC3-C863-6BE0-4FC59C53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473" y="678919"/>
            <a:ext cx="4282593" cy="61790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F58DB-FE9D-1446-8D57-ED9C1312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8919"/>
            <a:ext cx="4082473" cy="617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D98A21-B235-C803-AC12-C6C1D2386402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68280C4-4CD3-B608-3807-6871477C9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695128"/>
              </p:ext>
            </p:extLst>
          </p:nvPr>
        </p:nvGraphicFramePr>
        <p:xfrm>
          <a:off x="8365066" y="681035"/>
          <a:ext cx="3826934" cy="617696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4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기능은 아이디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비밀번호 찾기 기능이며</a:t>
                      </a:r>
                      <a:r>
                        <a:rPr lang="en-US" altLang="ko-KR" sz="1050" b="0" dirty="0"/>
                        <a:t>,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회원가입한 회원이 로그인을 할 때 해당 키를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잃어 버렸을 때 사용하는 기능이다</a:t>
                      </a:r>
                      <a:r>
                        <a:rPr lang="en-US" altLang="ko-KR" sz="105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752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아이디 찾기 에서는 사용자가 가입한 이메일을 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입력하면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이메일을 </a:t>
                      </a:r>
                      <a:r>
                        <a:rPr lang="en-US" altLang="ko-KR" sz="1000" dirty="0"/>
                        <a:t>DB</a:t>
                      </a:r>
                      <a:r>
                        <a:rPr lang="ko-KR" altLang="en-US" sz="1000" dirty="0"/>
                        <a:t>에서 조회해 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아이디를 찾아내는 기능이다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906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가입한 이메일이 올바르면 </a:t>
                      </a:r>
                      <a:r>
                        <a:rPr lang="en-US" altLang="ko-KR" sz="1050" dirty="0"/>
                        <a:t>DB</a:t>
                      </a:r>
                      <a:r>
                        <a:rPr lang="ko-KR" altLang="en-US" sz="1050" dirty="0"/>
                        <a:t>에서 조회해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50" dirty="0"/>
                        <a:t>    관련된 </a:t>
                      </a:r>
                      <a:r>
                        <a:rPr lang="en-US" altLang="ko-KR" sz="1050" dirty="0"/>
                        <a:t>ID</a:t>
                      </a:r>
                      <a:r>
                        <a:rPr lang="ko-KR" altLang="en-US" sz="1050" dirty="0"/>
                        <a:t>를 찾아내는 기능이다</a:t>
                      </a:r>
                      <a:r>
                        <a:rPr lang="en-US" altLang="ko-KR" sz="105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88974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기능을 이용하다 로그인으로 돌아가고 싶거나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다시 로그인을 시도 할 때 로그인 창으로 돌아갈 수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있도록 하는 기능이다</a:t>
                      </a:r>
                      <a:r>
                        <a:rPr lang="en-US" altLang="ko-KR" sz="1050" dirty="0"/>
                        <a:t>.</a:t>
                      </a:r>
                      <a:r>
                        <a:rPr lang="ko-KR" altLang="en-US" sz="1050" dirty="0"/>
                        <a:t> 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25611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기능은 가입한 아이디와 비밀번호를 입력하여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해당 기록을 이용해 비밀번호를 찾아내는 기능이다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꼭 가입한 아이디와 이메일이 일치해야 해당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정보를 이용하여 정보를 찾을 수 있게 만들어야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한다</a:t>
                      </a:r>
                      <a:r>
                        <a:rPr lang="en-US" altLang="ko-KR" sz="1050" dirty="0"/>
                        <a:t>. 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32321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올바른 정보를 입력하고 비밀번호 찾기 버튼을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클릭하면 해당 정보를 </a:t>
                      </a:r>
                      <a:r>
                        <a:rPr lang="en-US" altLang="ko-KR" sz="1050" dirty="0"/>
                        <a:t>DB</a:t>
                      </a:r>
                      <a:r>
                        <a:rPr lang="ko-KR" altLang="en-US" sz="1050" dirty="0"/>
                        <a:t>에서 조회한 후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사용자 이메일로 정보를 전송한다</a:t>
                      </a:r>
                      <a:r>
                        <a:rPr lang="en-US" altLang="ko-KR" sz="1050" dirty="0"/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비밀번호는 초기화된 임의의 비밀번호를 전송하며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로그인 성공 시 비밀번호를 변경하라고 안내한다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3B046600-7636-2385-4B8B-68B2865E8A22}"/>
              </a:ext>
            </a:extLst>
          </p:cNvPr>
          <p:cNvSpPr/>
          <p:nvPr/>
        </p:nvSpPr>
        <p:spPr>
          <a:xfrm>
            <a:off x="255539" y="78227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3E96AD0-92D9-BE86-B4E4-53C84761FE96}"/>
              </a:ext>
            </a:extLst>
          </p:cNvPr>
          <p:cNvSpPr/>
          <p:nvPr/>
        </p:nvSpPr>
        <p:spPr>
          <a:xfrm>
            <a:off x="3088024" y="184411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351A192-15B8-4640-5BF4-DFF44ED7BE15}"/>
              </a:ext>
            </a:extLst>
          </p:cNvPr>
          <p:cNvSpPr/>
          <p:nvPr/>
        </p:nvSpPr>
        <p:spPr>
          <a:xfrm>
            <a:off x="1069104" y="288468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011CD6B-BC25-D578-E9ED-63AD2C93552A}"/>
              </a:ext>
            </a:extLst>
          </p:cNvPr>
          <p:cNvSpPr/>
          <p:nvPr/>
        </p:nvSpPr>
        <p:spPr>
          <a:xfrm>
            <a:off x="7565350" y="2233582"/>
            <a:ext cx="389466" cy="3894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D14A13D-FB60-E826-1FBC-60887D1931CC}"/>
              </a:ext>
            </a:extLst>
          </p:cNvPr>
          <p:cNvSpPr/>
          <p:nvPr/>
        </p:nvSpPr>
        <p:spPr>
          <a:xfrm>
            <a:off x="7519941" y="310723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3FF8131-43F5-A4EF-8D19-A68E9CE9F6B1}"/>
              </a:ext>
            </a:extLst>
          </p:cNvPr>
          <p:cNvSpPr/>
          <p:nvPr/>
        </p:nvSpPr>
        <p:spPr>
          <a:xfrm>
            <a:off x="2810932" y="242834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4B80163-6EAF-A802-FCD5-8A7712D9ECEC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7519941" y="2061882"/>
            <a:ext cx="240142" cy="17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360D5DA-EF67-15CC-77C3-86EDC16E0118}"/>
              </a:ext>
            </a:extLst>
          </p:cNvPr>
          <p:cNvCxnSpPr>
            <a:stCxn id="6" idx="4"/>
          </p:cNvCxnSpPr>
          <p:nvPr/>
        </p:nvCxnSpPr>
        <p:spPr>
          <a:xfrm flipH="1">
            <a:off x="7565350" y="2623050"/>
            <a:ext cx="194733" cy="194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208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01A8B-83FE-B142-10A1-56B6214E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DC275D-BE6A-61BF-81CE-6F9DF33E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035"/>
            <a:ext cx="8365066" cy="62263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41F458F-8442-6FC1-3EB2-75AA229A2017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4682E7F-55B7-F5C9-A8BE-B3734EDA2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94045"/>
              </p:ext>
            </p:extLst>
          </p:nvPr>
        </p:nvGraphicFramePr>
        <p:xfrm>
          <a:off x="8365066" y="681035"/>
          <a:ext cx="3826934" cy="617696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4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기능은 비밀번호가 변경되고 최초 로그인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했을 때 비밀 번호를 바꾸라는 강제 기능이다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사용자는 비밀번호를 찾은 후에 임시 비밀번호를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무조건 변경해야 한다</a:t>
                      </a:r>
                      <a:r>
                        <a:rPr lang="en-US" altLang="ko-KR" sz="105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752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새 비밀번호는 사이트 비밀번호 정책을 따른다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비밀번호는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자 이상 숫자 특수문자를 포함해야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906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새 비밀번호를 올바르게 입력해야 해당 비밀번호로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변경이 올바르게 된다</a:t>
                      </a:r>
                      <a:r>
                        <a:rPr lang="en-US" altLang="ko-KR" sz="105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88974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비밀번호를 올바르게 입력하고 해당 버튼을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클릭하면 비밀번호가 정상적으로 변경되고</a:t>
                      </a:r>
                      <a:r>
                        <a:rPr lang="en-US" altLang="ko-KR" sz="1050" dirty="0"/>
                        <a:t>,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로그인 창으로 이동을 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25611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32321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9527CC2D-F321-FD64-9C26-213C38804325}"/>
              </a:ext>
            </a:extLst>
          </p:cNvPr>
          <p:cNvSpPr/>
          <p:nvPr/>
        </p:nvSpPr>
        <p:spPr>
          <a:xfrm>
            <a:off x="3188084" y="2623050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8DC0867-AB6A-353E-236F-283AE0362AC8}"/>
              </a:ext>
            </a:extLst>
          </p:cNvPr>
          <p:cNvSpPr/>
          <p:nvPr/>
        </p:nvSpPr>
        <p:spPr>
          <a:xfrm>
            <a:off x="4931450" y="3563160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AD6621-05E0-5627-EC03-6B0E8F3E9C31}"/>
              </a:ext>
            </a:extLst>
          </p:cNvPr>
          <p:cNvSpPr/>
          <p:nvPr/>
        </p:nvSpPr>
        <p:spPr>
          <a:xfrm>
            <a:off x="3382817" y="4342094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77A8C1-0E72-4118-CC51-BFDE4D4078BC}"/>
              </a:ext>
            </a:extLst>
          </p:cNvPr>
          <p:cNvSpPr/>
          <p:nvPr/>
        </p:nvSpPr>
        <p:spPr>
          <a:xfrm>
            <a:off x="4931450" y="3952627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28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90E32-09AF-87AC-A757-6ACE14BCD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56F363-43A1-C12E-EDCA-BF3CF757D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035"/>
            <a:ext cx="8365066" cy="61769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EAFBF5-3F4E-3AFC-69E3-2E1B38A0080D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37EB7E-14D9-656C-C4EB-EDA9B03B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556498"/>
              </p:ext>
            </p:extLst>
          </p:nvPr>
        </p:nvGraphicFramePr>
        <p:xfrm>
          <a:off x="8365066" y="681035"/>
          <a:ext cx="3826934" cy="619071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3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기능은 문의 게시판이다</a:t>
                      </a:r>
                      <a:r>
                        <a:rPr lang="en-US" altLang="ko-KR" sz="1050" b="0" dirty="0"/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사용자가 궁금한 내용이나 업데이트 되었으면 하는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50" b="0" dirty="0"/>
                        <a:t>    부분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버그 등을 물어보거나 신고할 수 있는 게시판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이다</a:t>
                      </a:r>
                      <a:r>
                        <a:rPr lang="en-US" altLang="ko-KR" sz="1050" b="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839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제목 또는 닉네임을 입력하면 해당하는 글자를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포함하는 게시물을 찾을 수 있는 검색기능이다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도출된 게시물의 제목을 클릭하면 상세 내용을 볼 수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8915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게시물을 넘겨서 볼 수 있는 번호와 버튼이다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페이지당 총 </a:t>
                      </a:r>
                      <a:r>
                        <a:rPr lang="en-US" altLang="ko-KR" sz="1050" dirty="0"/>
                        <a:t>10</a:t>
                      </a:r>
                      <a:r>
                        <a:rPr lang="ko-KR" altLang="en-US" sz="1050" dirty="0"/>
                        <a:t>개의 등록 된 게시물이 도출되며</a:t>
                      </a:r>
                      <a:r>
                        <a:rPr lang="en-US" altLang="ko-KR" sz="1050" dirty="0"/>
                        <a:t>,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이전과 다음 버튼을 눌러 </a:t>
                      </a:r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페이지씩 해당 게시물을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50" dirty="0"/>
                        <a:t>    살펴볼 수 있다</a:t>
                      </a:r>
                      <a:r>
                        <a:rPr lang="en-US" altLang="ko-KR" sz="1050" dirty="0"/>
                        <a:t>.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875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작성하기 버튼을 클릭하면 해당 문의 게시판에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게시물을 작성 할 수 있다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- </a:t>
                      </a:r>
                      <a:r>
                        <a:rPr lang="ko-KR" altLang="en-US" sz="1050" dirty="0"/>
                        <a:t>해당 기능을 이용하기 위해선 로그인이 필수이다</a:t>
                      </a:r>
                      <a:r>
                        <a:rPr lang="en-US" altLang="ko-KR" sz="105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23587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3018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F44490A3-3F42-38AA-B0B7-4AAF7A53D91D}"/>
              </a:ext>
            </a:extLst>
          </p:cNvPr>
          <p:cNvSpPr/>
          <p:nvPr/>
        </p:nvSpPr>
        <p:spPr>
          <a:xfrm>
            <a:off x="6033653" y="1167338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83BEC7-F139-F338-1985-969D6FF88A0F}"/>
              </a:ext>
            </a:extLst>
          </p:cNvPr>
          <p:cNvSpPr/>
          <p:nvPr/>
        </p:nvSpPr>
        <p:spPr>
          <a:xfrm>
            <a:off x="2822094" y="155680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863791D-3882-86AB-F359-1DFADCAD31AC}"/>
              </a:ext>
            </a:extLst>
          </p:cNvPr>
          <p:cNvSpPr/>
          <p:nvPr/>
        </p:nvSpPr>
        <p:spPr>
          <a:xfrm>
            <a:off x="5331690" y="3823733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8DE576-919B-3D43-340B-AA0F41C5BC79}"/>
              </a:ext>
            </a:extLst>
          </p:cNvPr>
          <p:cNvSpPr/>
          <p:nvPr/>
        </p:nvSpPr>
        <p:spPr>
          <a:xfrm>
            <a:off x="4635886" y="3239534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02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3C904-24BB-934B-E149-8E973A82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AB130CE-6C3A-DDBF-1290-35E76A8C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4867564" cy="61769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32A7D2A-5444-76C3-4BD0-FD500FB6DB6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FA750E-D080-3470-F32D-E28CB55E5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094328"/>
              </p:ext>
            </p:extLst>
          </p:nvPr>
        </p:nvGraphicFramePr>
        <p:xfrm>
          <a:off x="8365066" y="681035"/>
          <a:ext cx="3826934" cy="619227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21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기능은 문의 게시판 작성이다</a:t>
                      </a:r>
                      <a:r>
                        <a:rPr lang="en-US" altLang="ko-KR" sz="1050" b="0" dirty="0"/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사용자가 문의하고 싶은 내용을 작성하면 된다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50" b="0" dirty="0"/>
                        <a:t>Header</a:t>
                      </a:r>
                      <a:r>
                        <a:rPr lang="ko-KR" altLang="en-US" sz="1050" b="0" dirty="0"/>
                        <a:t>와 </a:t>
                      </a:r>
                      <a:r>
                        <a:rPr lang="en-US" altLang="ko-KR" sz="1050" b="0" dirty="0"/>
                        <a:t>Footer</a:t>
                      </a:r>
                      <a:r>
                        <a:rPr lang="ko-KR" altLang="en-US" sz="1050" b="0" dirty="0"/>
                        <a:t> 부분은 항상 동일</a:t>
                      </a:r>
                      <a:endParaRPr lang="en-US" altLang="ko-KR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8303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해당 하는 부분에는 제목과 질문을 입력한다</a:t>
                      </a:r>
                      <a:r>
                        <a:rPr lang="en-US" altLang="ko-KR" sz="10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8816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작성하기 버튼을 클릭하면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로그인한 사용자의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명의로 게시물이 등록되게 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- (</a:t>
                      </a:r>
                      <a:r>
                        <a:rPr lang="ko-KR" altLang="en-US" sz="1050" dirty="0"/>
                        <a:t>베이직 느낌으로 깔끔하게 만들면 된다</a:t>
                      </a:r>
                      <a:r>
                        <a:rPr lang="en-US" altLang="ko-KR" sz="1050" dirty="0"/>
                        <a:t>.)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865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기능은 문의 게시판 상세 기능이다</a:t>
                      </a:r>
                      <a:r>
                        <a:rPr lang="en-US" altLang="ko-KR" sz="1050" dirty="0"/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게시물을 등록한 작성자와 조회수를 표시한다</a:t>
                      </a:r>
                      <a:r>
                        <a:rPr lang="en-US" altLang="ko-KR" sz="1050" dirty="0"/>
                        <a:t>.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작성 날짜가 보이도록 표시한다</a:t>
                      </a:r>
                      <a:r>
                        <a:rPr lang="en-US" altLang="ko-KR" sz="1050" dirty="0"/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게시물의 상세 내용이 보이도록 표시한다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2220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기능을 클릭하면 문의 게시판의 목록 페이지로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돌아가도록 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각각의 모든 게시물은 목록으로 돌아가기 기능이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있어야 한다</a:t>
                      </a:r>
                      <a:r>
                        <a:rPr lang="en-US" altLang="ko-KR" sz="105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3562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게시물을 작성한 사용자는 자기가 작성한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게시물을 삭제하거나 수정할 수 있다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삭제하기 버튼을 클릭하면 해당 게시물이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삭제된다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수정하기 버튼을 클릭하면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해당 게시물을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수정할 수 있다</a:t>
                      </a:r>
                      <a:r>
                        <a:rPr lang="en-US" altLang="ko-KR" sz="1050" dirty="0"/>
                        <a:t>.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FB5A3EE1-782D-4DFA-2DA9-D4956153F002}"/>
              </a:ext>
            </a:extLst>
          </p:cNvPr>
          <p:cNvSpPr/>
          <p:nvPr/>
        </p:nvSpPr>
        <p:spPr>
          <a:xfrm>
            <a:off x="1979659" y="1512368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364D71-AAFA-D473-6F84-611D14685EE3}"/>
              </a:ext>
            </a:extLst>
          </p:cNvPr>
          <p:cNvSpPr/>
          <p:nvPr/>
        </p:nvSpPr>
        <p:spPr>
          <a:xfrm>
            <a:off x="1979659" y="2215101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5D63EAB-2ACD-98CA-2CD6-18CEB6B193C4}"/>
              </a:ext>
            </a:extLst>
          </p:cNvPr>
          <p:cNvSpPr/>
          <p:nvPr/>
        </p:nvSpPr>
        <p:spPr>
          <a:xfrm>
            <a:off x="3651441" y="5877248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5E631F-C929-135F-2555-CE33B1693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12" y="3769517"/>
            <a:ext cx="5101481" cy="19867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A1CCD1E-E302-0EF8-EBFD-F4E4AEA5EC49}"/>
              </a:ext>
            </a:extLst>
          </p:cNvPr>
          <p:cNvSpPr/>
          <p:nvPr/>
        </p:nvSpPr>
        <p:spPr>
          <a:xfrm>
            <a:off x="4987637" y="3854500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E22BFA6-8617-A8D2-A03B-4A9659AFAD73}"/>
              </a:ext>
            </a:extLst>
          </p:cNvPr>
          <p:cNvSpPr/>
          <p:nvPr/>
        </p:nvSpPr>
        <p:spPr>
          <a:xfrm>
            <a:off x="5901267" y="5115327"/>
            <a:ext cx="389466" cy="3894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1D82B65-46B9-F47F-231E-4FC9DCB5662E}"/>
              </a:ext>
            </a:extLst>
          </p:cNvPr>
          <p:cNvSpPr/>
          <p:nvPr/>
        </p:nvSpPr>
        <p:spPr>
          <a:xfrm>
            <a:off x="7324436" y="4795178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C52BEAA-B9C3-9B6E-E5FE-DD6C777B63FC}"/>
              </a:ext>
            </a:extLst>
          </p:cNvPr>
          <p:cNvCxnSpPr>
            <a:stCxn id="19" idx="3"/>
          </p:cNvCxnSpPr>
          <p:nvPr/>
        </p:nvCxnSpPr>
        <p:spPr>
          <a:xfrm flipH="1">
            <a:off x="7252447" y="5127609"/>
            <a:ext cx="129025" cy="13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169C04E-60D9-1489-1FEC-7E288D491B6B}"/>
              </a:ext>
            </a:extLst>
          </p:cNvPr>
          <p:cNvCxnSpPr>
            <a:stCxn id="19" idx="5"/>
          </p:cNvCxnSpPr>
          <p:nvPr/>
        </p:nvCxnSpPr>
        <p:spPr>
          <a:xfrm>
            <a:off x="7656866" y="5127609"/>
            <a:ext cx="57036" cy="13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27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39D46-113D-AE4B-0353-7FD4D29D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859EE4-41D3-1592-E843-B17037A5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71" y="1026358"/>
            <a:ext cx="6673272" cy="29817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69B4E6-43DE-7CD7-07D9-3595DD9F5A7B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CEA56E3-52A5-9CB1-21CF-8D05A9C8C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062240"/>
              </p:ext>
            </p:extLst>
          </p:nvPr>
        </p:nvGraphicFramePr>
        <p:xfrm>
          <a:off x="8365066" y="681035"/>
          <a:ext cx="3826934" cy="618689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21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기능은 게시글을 수정하는 기능이다</a:t>
                      </a:r>
                      <a:r>
                        <a:rPr lang="en-US" altLang="ko-KR" sz="1050" b="0" dirty="0"/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로그인한 사용자만 사용할 수 있으며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게시물을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50" b="0" dirty="0"/>
                        <a:t>    작성한 사용자만 게시물을 수정 할 수 있다</a:t>
                      </a:r>
                      <a:r>
                        <a:rPr lang="en-US" altLang="ko-KR" sz="105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8303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수정하고자 하는 문의 게시판의 제목을 입력하면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 </a:t>
                      </a:r>
                      <a:r>
                        <a:rPr lang="ko-KR" altLang="en-US" sz="1000" dirty="0"/>
                        <a:t>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제목과 내용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은 깔끔한 디자인을 유지한다</a:t>
                      </a:r>
                      <a:r>
                        <a:rPr lang="en-US" altLang="ko-KR" sz="1000" dirty="0"/>
                        <a:t>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8816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수정하고자 하는 문의 게시판의 내용을 입력하면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50" dirty="0"/>
                        <a:t>    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 (</a:t>
                      </a:r>
                      <a:r>
                        <a:rPr lang="ko-KR" altLang="en-US" sz="1050" dirty="0"/>
                        <a:t>제목과 내용 </a:t>
                      </a:r>
                      <a:r>
                        <a:rPr lang="en-US" altLang="ko-KR" sz="1050" dirty="0"/>
                        <a:t>UI </a:t>
                      </a:r>
                      <a:r>
                        <a:rPr lang="ko-KR" altLang="en-US" sz="1050" dirty="0"/>
                        <a:t>은 깔끔한 디자인을 유지한다</a:t>
                      </a:r>
                      <a:r>
                        <a:rPr lang="en-US" altLang="ko-KR" sz="1050" dirty="0"/>
                        <a:t>.)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865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해당버튼을 클릭하면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수정이 완료가 되어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DB</a:t>
                      </a:r>
                      <a:r>
                        <a:rPr lang="ko-KR" altLang="en-US" sz="1050" dirty="0"/>
                        <a:t>에 저장이 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 (</a:t>
                      </a:r>
                      <a:r>
                        <a:rPr lang="ko-KR" altLang="en-US" sz="1050" dirty="0"/>
                        <a:t>제목과 내용은 수정한 사용자의 계정으로 저장된다</a:t>
                      </a:r>
                      <a:r>
                        <a:rPr lang="en-US" altLang="ko-KR" sz="1050" dirty="0"/>
                        <a:t>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22208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35629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AFA2E985-1A81-B9E1-9701-426C490EB770}"/>
              </a:ext>
            </a:extLst>
          </p:cNvPr>
          <p:cNvSpPr/>
          <p:nvPr/>
        </p:nvSpPr>
        <p:spPr>
          <a:xfrm>
            <a:off x="2434549" y="1026358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5B161A4-DC8E-A900-4A38-3DF8CEAA415C}"/>
              </a:ext>
            </a:extLst>
          </p:cNvPr>
          <p:cNvSpPr/>
          <p:nvPr/>
        </p:nvSpPr>
        <p:spPr>
          <a:xfrm>
            <a:off x="1915774" y="1582808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0689C5B-FE2A-A871-1C05-74EB964F8623}"/>
              </a:ext>
            </a:extLst>
          </p:cNvPr>
          <p:cNvSpPr/>
          <p:nvPr/>
        </p:nvSpPr>
        <p:spPr>
          <a:xfrm>
            <a:off x="2239816" y="2183398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1F61DE6-A556-B982-545B-761C5C05C226}"/>
              </a:ext>
            </a:extLst>
          </p:cNvPr>
          <p:cNvSpPr/>
          <p:nvPr/>
        </p:nvSpPr>
        <p:spPr>
          <a:xfrm>
            <a:off x="6096000" y="3116360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13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1. </a:t>
            </a:r>
            <a:r>
              <a:rPr lang="ko-KR" altLang="en-US" dirty="0"/>
              <a:t>해당 서비스 제작의 필요성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845AC-4748-40D5-8B4C-3BA3ECEA75A2}"/>
              </a:ext>
            </a:extLst>
          </p:cNvPr>
          <p:cNvSpPr txBox="1"/>
          <p:nvPr/>
        </p:nvSpPr>
        <p:spPr>
          <a:xfrm>
            <a:off x="3521217" y="1249675"/>
            <a:ext cx="5149566" cy="369332"/>
          </a:xfrm>
          <a:prstGeom prst="rect">
            <a:avLst/>
          </a:prstGeom>
          <a:gradFill flip="none" rotWithShape="1">
            <a:gsLst>
              <a:gs pos="37000">
                <a:srgbClr val="FBDECC"/>
              </a:gs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“ </a:t>
            </a:r>
            <a:r>
              <a:rPr lang="ko-KR" altLang="en-US" b="1" dirty="0"/>
              <a:t>선생님과 학생의 경계를 허물 방법은 없을까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C8722-345F-41BC-9A8C-C0139EE08FCF}"/>
              </a:ext>
            </a:extLst>
          </p:cNvPr>
          <p:cNvSpPr txBox="1"/>
          <p:nvPr/>
        </p:nvSpPr>
        <p:spPr>
          <a:xfrm>
            <a:off x="4843314" y="2838336"/>
            <a:ext cx="6375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1. 21</a:t>
            </a:r>
            <a:r>
              <a:rPr lang="ko-KR" altLang="en-US" dirty="0"/>
              <a:t>세기 현재 배우고자 하는 주제와 연령별 나이대는 항상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다양해지고 변화하고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이런 상황에 누가 가르치든 누가 배우든 상관이 있을까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누구든지 자신이 아는 지식을 공유 하고 배울 수 있는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사이트를 제작해보자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8C956E-069A-3E20-A502-3C29801BD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0476">
            <a:off x="894558" y="2126777"/>
            <a:ext cx="2205318" cy="1423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87CA08-F448-9FF1-4659-FE5485972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23" y="2926975"/>
            <a:ext cx="2250141" cy="22501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8AB7FD-430A-1457-ECE4-D1B5A62B7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148">
            <a:off x="1407494" y="4813181"/>
            <a:ext cx="2940538" cy="13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60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7D80F-A7D3-EE93-2800-300796B03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7326B1-62CB-501D-18DA-5D156F275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35"/>
            <a:ext cx="8365066" cy="61868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1E4C863-1D43-C6AA-B07D-772F931364CA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742208C-8C12-570A-288B-0AB6ACE3D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948298"/>
              </p:ext>
            </p:extLst>
          </p:nvPr>
        </p:nvGraphicFramePr>
        <p:xfrm>
          <a:off x="8365066" y="681035"/>
          <a:ext cx="3826934" cy="61988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40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기능은 화상 통화 서비스 기능이다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페이지에서 방을 생성하여 특정한 사용자와</a:t>
                      </a: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50" b="0" dirty="0"/>
                        <a:t>1:1 </a:t>
                      </a:r>
                      <a:r>
                        <a:rPr lang="ko-KR" altLang="en-US" sz="1050" b="0" dirty="0"/>
                        <a:t>채팅을 할 수 있다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처음 방을 만든 사람이 방장이 되며 후에 들어온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</a:t>
                      </a:r>
                      <a:r>
                        <a:rPr lang="ko-KR" altLang="en-US" sz="1050" b="0" dirty="0"/>
                        <a:t>사람이 게스트가 된다</a:t>
                      </a:r>
                      <a:r>
                        <a:rPr lang="en-US" altLang="ko-KR" sz="105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820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해당 사용자에게 참여할 화상채팅방을 선택하라는 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dirty="0"/>
                        <a:t>    안내문을 작성한다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1040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방장이 방을 만들면 방을 생성하고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해당 목록이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리스트 형태로 보이게 된다</a:t>
                      </a:r>
                      <a:r>
                        <a:rPr lang="en-US" altLang="ko-KR" sz="1050" dirty="0"/>
                        <a:t>. </a:t>
                      </a:r>
                      <a:r>
                        <a:rPr lang="ko-KR" altLang="en-US" sz="1050" dirty="0"/>
                        <a:t>해당 입장 버튼을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클릭하면 해당 방에 접속할 수 있다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-   3</a:t>
                      </a:r>
                      <a:r>
                        <a:rPr lang="ko-KR" altLang="en-US" sz="1050" dirty="0"/>
                        <a:t>인 이상 사람이 접속하려고 한다면 차단이 된다</a:t>
                      </a:r>
                      <a:r>
                        <a:rPr lang="en-US" altLang="ko-KR" sz="1050" dirty="0"/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823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부분에 방 이름을 입력하고 방 만들기 버튼을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50" dirty="0"/>
                        <a:t>    클릭한다면 새로운 방이 생성되며</a:t>
                      </a:r>
                      <a:r>
                        <a:rPr lang="en-US" altLang="ko-KR" sz="1050" dirty="0"/>
                        <a:t>,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동시에 화상 통화 서비스 페이지 입장이 된다</a:t>
                      </a:r>
                      <a:r>
                        <a:rPr lang="en-US" altLang="ko-KR" sz="1050" dirty="0"/>
                        <a:t>.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16233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28997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911C35D8-5413-CA54-4539-84AA97326FEB}"/>
              </a:ext>
            </a:extLst>
          </p:cNvPr>
          <p:cNvSpPr/>
          <p:nvPr/>
        </p:nvSpPr>
        <p:spPr>
          <a:xfrm>
            <a:off x="1649458" y="1042750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02FF079-416F-833B-F126-3F664B1F59E6}"/>
              </a:ext>
            </a:extLst>
          </p:cNvPr>
          <p:cNvSpPr/>
          <p:nvPr/>
        </p:nvSpPr>
        <p:spPr>
          <a:xfrm>
            <a:off x="3199629" y="147332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17F16AD-7DB2-D3D2-1883-8673658D8F9D}"/>
              </a:ext>
            </a:extLst>
          </p:cNvPr>
          <p:cNvSpPr/>
          <p:nvPr/>
        </p:nvSpPr>
        <p:spPr>
          <a:xfrm>
            <a:off x="6485466" y="1972619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A75023-7365-AE80-2573-D01DF4045DA1}"/>
              </a:ext>
            </a:extLst>
          </p:cNvPr>
          <p:cNvSpPr/>
          <p:nvPr/>
        </p:nvSpPr>
        <p:spPr>
          <a:xfrm>
            <a:off x="3437469" y="3882979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F95DA34-5C8E-47C6-E276-E953B0945934}"/>
              </a:ext>
            </a:extLst>
          </p:cNvPr>
          <p:cNvCxnSpPr>
            <a:stCxn id="9" idx="2"/>
          </p:cNvCxnSpPr>
          <p:nvPr/>
        </p:nvCxnSpPr>
        <p:spPr>
          <a:xfrm flipH="1" flipV="1">
            <a:off x="6355976" y="2142565"/>
            <a:ext cx="129490" cy="2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14BF279-3697-142C-668F-76B42DC05110}"/>
              </a:ext>
            </a:extLst>
          </p:cNvPr>
          <p:cNvCxnSpPr>
            <a:stCxn id="9" idx="3"/>
          </p:cNvCxnSpPr>
          <p:nvPr/>
        </p:nvCxnSpPr>
        <p:spPr>
          <a:xfrm flipH="1">
            <a:off x="6355976" y="2305050"/>
            <a:ext cx="186526" cy="13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BDCE727-B63E-7A19-7C82-29AD45517576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6355976" y="2362086"/>
            <a:ext cx="324223" cy="488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7C94B1F-1F87-2CFF-0EB9-A47268A854B8}"/>
              </a:ext>
            </a:extLst>
          </p:cNvPr>
          <p:cNvCxnSpPr>
            <a:cxnSpLocks/>
          </p:cNvCxnSpPr>
          <p:nvPr/>
        </p:nvCxnSpPr>
        <p:spPr>
          <a:xfrm flipH="1">
            <a:off x="6355976" y="2362086"/>
            <a:ext cx="324223" cy="89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94DF97-AB92-DE32-D884-C3BBF37CF624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6355976" y="2362086"/>
            <a:ext cx="324223" cy="1259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015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D420A-885A-5991-7F0B-ABD6465A9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63663F-64D8-8054-38D9-193D59BD6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35"/>
            <a:ext cx="8365066" cy="61769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C448AA-7DEA-BAC1-6374-8EE830177999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6F57C5F-68C7-0AB5-9BA7-78FB627FF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703092"/>
              </p:ext>
            </p:extLst>
          </p:nvPr>
        </p:nvGraphicFramePr>
        <p:xfrm>
          <a:off x="8365066" y="681035"/>
          <a:ext cx="3826934" cy="617825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30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해당 기능은 화상 통화 서비스의 메인 기능이다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50" b="0" dirty="0"/>
                        <a:t>1:1 </a:t>
                      </a:r>
                      <a:r>
                        <a:rPr lang="ko-KR" altLang="en-US" sz="1050" b="0" dirty="0"/>
                        <a:t>통신을 하며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해당 사용자는 보여질 메인 카메라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50" b="0" dirty="0"/>
                        <a:t>   </a:t>
                      </a:r>
                      <a:r>
                        <a:rPr lang="ko-KR" altLang="en-US" sz="1050" b="0" dirty="0" err="1"/>
                        <a:t>를</a:t>
                      </a:r>
                      <a:r>
                        <a:rPr lang="ko-KR" altLang="en-US" sz="1050" b="0" dirty="0"/>
                        <a:t> 선택할 수 있으며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마이크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카메라를 </a:t>
                      </a:r>
                      <a:r>
                        <a:rPr lang="en-US" altLang="ko-KR" sz="1050" b="0" dirty="0"/>
                        <a:t>On/OFF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</a:t>
                      </a:r>
                      <a:r>
                        <a:rPr lang="ko-KR" altLang="en-US" sz="1050" b="0" dirty="0"/>
                        <a:t>할 수 있다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-  </a:t>
                      </a:r>
                      <a:r>
                        <a:rPr lang="ko-KR" altLang="en-US" sz="1050" b="0" dirty="0"/>
                        <a:t>또한 동시에 상대방과 웹 채팅을 할 수 있다</a:t>
                      </a:r>
                      <a:r>
                        <a:rPr lang="en-US" altLang="ko-KR" sz="1050" b="0" dirty="0"/>
                        <a:t>.</a:t>
                      </a:r>
                      <a:r>
                        <a:rPr lang="ko-KR" altLang="en-US" sz="1050" b="0" dirty="0"/>
                        <a:t> </a:t>
                      </a:r>
                      <a:endParaRPr lang="en-US" altLang="ko-KR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8528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해당 기능은 현재 화상 회의에 참여한 인원이 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dirty="0"/>
                        <a:t>    몇 명인지 나타내는 기능이다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(1:1 </a:t>
                      </a:r>
                      <a:r>
                        <a:rPr lang="ko-KR" altLang="en-US" sz="1000" dirty="0"/>
                        <a:t>통신이므로 총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명까지 통신할 수 있으며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추후 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어플리케이션으로 업데이트시 </a:t>
                      </a:r>
                      <a:r>
                        <a:rPr lang="en-US" altLang="ko-KR" sz="1000" dirty="0"/>
                        <a:t>1:N </a:t>
                      </a:r>
                      <a:r>
                        <a:rPr lang="ko-KR" altLang="en-US" sz="1000" dirty="0"/>
                        <a:t>통신까지 지원한다</a:t>
                      </a:r>
                      <a:r>
                        <a:rPr lang="en-US" altLang="ko-KR" sz="1000" dirty="0"/>
                        <a:t>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1050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버튼을 누르면 전체화면으로 확장되며</a:t>
                      </a:r>
                      <a:r>
                        <a:rPr lang="en-US" altLang="ko-KR" sz="1050" dirty="0"/>
                        <a:t>,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화상과 채팅 기능 부분이 해당 디바이스 기기에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최적화 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현재는 태블릿 </a:t>
                      </a:r>
                      <a:r>
                        <a:rPr lang="en-US" altLang="ko-KR" sz="1050" dirty="0"/>
                        <a:t>PC </a:t>
                      </a:r>
                      <a:r>
                        <a:rPr lang="ko-KR" altLang="en-US" sz="1050" dirty="0"/>
                        <a:t>까지 전체화면 기능을 권장하고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모바일은 추후 대규모 업데이트때 지원하도록 한다</a:t>
                      </a:r>
                      <a:r>
                        <a:rPr lang="en-US" altLang="ko-KR" sz="1050" dirty="0"/>
                        <a:t>.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81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화상 화면의 위쪽은 내 화면이 나오게 되며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아래쪽 화면은 상대방의 화상 화면이 재생 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- </a:t>
                      </a:r>
                      <a:r>
                        <a:rPr lang="ko-KR" altLang="en-US" sz="1050" dirty="0"/>
                        <a:t>서로 통신 중인 사용자의 닉네임이 화면에 도출된다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1507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각각 왼쪽부터 카메라 선택 기능 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마이크 </a:t>
                      </a:r>
                      <a:r>
                        <a:rPr lang="en-US" altLang="ko-KR" sz="1050" dirty="0"/>
                        <a:t>ON/OFF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카메라 화면 </a:t>
                      </a:r>
                      <a:r>
                        <a:rPr lang="en-US" altLang="ko-KR" sz="1050" dirty="0"/>
                        <a:t>ON/OFF </a:t>
                      </a:r>
                      <a:r>
                        <a:rPr lang="ko-KR" altLang="en-US" sz="1050" dirty="0"/>
                        <a:t>기능을 제공한다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초록색일때 </a:t>
                      </a:r>
                      <a:r>
                        <a:rPr lang="en-US" altLang="ko-KR" sz="1050" dirty="0"/>
                        <a:t>ON</a:t>
                      </a:r>
                      <a:r>
                        <a:rPr lang="ko-KR" altLang="en-US" sz="1050" dirty="0"/>
                        <a:t>이며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빨간색일땐 </a:t>
                      </a:r>
                      <a:r>
                        <a:rPr lang="en-US" altLang="ko-KR" sz="1050" dirty="0"/>
                        <a:t>OFF</a:t>
                      </a:r>
                      <a:r>
                        <a:rPr lang="ko-KR" altLang="en-US" sz="1050" dirty="0"/>
                        <a:t>이다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내 쪽의 기능만 조작할 수 있다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277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기능은 웹 채팅 기능이며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나 포함 상대방과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일대일 채팅을 할 수 있는 기능이다</a:t>
                      </a:r>
                      <a:r>
                        <a:rPr lang="en-US" altLang="ko-KR" sz="1050" dirty="0"/>
                        <a:t>. </a:t>
                      </a:r>
                      <a:r>
                        <a:rPr lang="ko-KR" altLang="en-US" sz="1050" dirty="0"/>
                        <a:t>해당 방에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참여한 사용자들만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채팅을 할 수 있다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화상 채팅을 종료하고 싶다면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로그아웃을 하거나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F5 </a:t>
                      </a:r>
                      <a:r>
                        <a:rPr lang="ko-KR" altLang="en-US" sz="1050" dirty="0"/>
                        <a:t>버튼을 눌러 채팅종료를 할 수 있다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B0890171-C76A-1F68-46B7-34DA1D1B6667}"/>
              </a:ext>
            </a:extLst>
          </p:cNvPr>
          <p:cNvSpPr/>
          <p:nvPr/>
        </p:nvSpPr>
        <p:spPr>
          <a:xfrm>
            <a:off x="1630985" y="97260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E78AD36-9967-C591-8E20-2EB7C10167BA}"/>
              </a:ext>
            </a:extLst>
          </p:cNvPr>
          <p:cNvSpPr/>
          <p:nvPr/>
        </p:nvSpPr>
        <p:spPr>
          <a:xfrm>
            <a:off x="2663920" y="1132094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847F082-DFBC-78C3-0A2D-DEB9060BF408}"/>
              </a:ext>
            </a:extLst>
          </p:cNvPr>
          <p:cNvSpPr/>
          <p:nvPr/>
        </p:nvSpPr>
        <p:spPr>
          <a:xfrm>
            <a:off x="6363849" y="1132094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97368F4-6766-C42D-06B6-B69519B7F7A8}"/>
              </a:ext>
            </a:extLst>
          </p:cNvPr>
          <p:cNvSpPr/>
          <p:nvPr/>
        </p:nvSpPr>
        <p:spPr>
          <a:xfrm>
            <a:off x="2060477" y="186021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890654D-F15B-C747-EFD7-B917950A7C5C}"/>
              </a:ext>
            </a:extLst>
          </p:cNvPr>
          <p:cNvSpPr/>
          <p:nvPr/>
        </p:nvSpPr>
        <p:spPr>
          <a:xfrm>
            <a:off x="4370333" y="3104498"/>
            <a:ext cx="389466" cy="3894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8FC3B5-219D-9A37-CAED-C24F690D5A67}"/>
              </a:ext>
            </a:extLst>
          </p:cNvPr>
          <p:cNvSpPr/>
          <p:nvPr/>
        </p:nvSpPr>
        <p:spPr>
          <a:xfrm>
            <a:off x="5125027" y="4501108"/>
            <a:ext cx="389466" cy="3894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650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E2D76-B0B0-8FAC-9C86-25DE1342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0EBD3A-21CC-ADA5-B29B-219F357F7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35"/>
            <a:ext cx="8365066" cy="61769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8421032-D0A4-931E-6A4E-93EC270BD744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E6FD5E-8F01-02DC-5DB2-1659C830A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67168"/>
              </p:ext>
            </p:extLst>
          </p:nvPr>
        </p:nvGraphicFramePr>
        <p:xfrm>
          <a:off x="8365066" y="681035"/>
          <a:ext cx="3826934" cy="617696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30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전체 화면 버튼을 클릭하면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해당 화상채팅과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조작 버튼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기능들이 해당 디바이스 화면에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최적화 되어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전체화면이 되며</a:t>
                      </a:r>
                      <a:r>
                        <a:rPr lang="en-US" altLang="ko-KR" sz="1050" b="0" dirty="0"/>
                        <a:t>, ESC</a:t>
                      </a:r>
                      <a:r>
                        <a:rPr lang="ko-KR" altLang="en-US" sz="1050" b="0" dirty="0"/>
                        <a:t>를 누르면 다시 </a:t>
                      </a:r>
                      <a:endParaRPr lang="en-US" altLang="ko-KR" sz="105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    </a:t>
                      </a:r>
                      <a:r>
                        <a:rPr lang="ko-KR" altLang="en-US" sz="1050" b="0" dirty="0"/>
                        <a:t>원래 화면으로 되돌아 갈 수 있다</a:t>
                      </a:r>
                      <a:r>
                        <a:rPr lang="en-US" altLang="ko-KR" sz="105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85286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105085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81511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15074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27712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5CA7E58B-F2F7-E6BF-5EDF-37D810C3DEF5}"/>
              </a:ext>
            </a:extLst>
          </p:cNvPr>
          <p:cNvSpPr/>
          <p:nvPr/>
        </p:nvSpPr>
        <p:spPr>
          <a:xfrm>
            <a:off x="277088" y="1167338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00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２</a:t>
            </a:r>
            <a:r>
              <a:rPr lang="en-US" altLang="ko-KR" dirty="0"/>
              <a:t>. </a:t>
            </a:r>
            <a:r>
              <a:rPr lang="ko-KR" altLang="en-US" dirty="0"/>
              <a:t>웹사이트　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1032B-373B-4444-A3B0-3753BD4D9FCD}"/>
              </a:ext>
            </a:extLst>
          </p:cNvPr>
          <p:cNvSpPr txBox="1"/>
          <p:nvPr/>
        </p:nvSpPr>
        <p:spPr>
          <a:xfrm>
            <a:off x="2378217" y="1227472"/>
            <a:ext cx="7435566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“</a:t>
            </a:r>
            <a:r>
              <a:rPr lang="ko-KR" altLang="en-US" b="1" dirty="0"/>
              <a:t>사용자들이 원하는 교육을 하거나 받을 수 있도록 웹사이트를 제작 </a:t>
            </a:r>
            <a:r>
              <a:rPr lang="en-US" altLang="ko-KR" b="1" dirty="0"/>
              <a:t>! ”</a:t>
            </a:r>
            <a:endParaRPr lang="ko-KR" altLang="en-US" b="1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F73A4E1-A5B9-42F1-802F-86447EA71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367664"/>
              </p:ext>
            </p:extLst>
          </p:nvPr>
        </p:nvGraphicFramePr>
        <p:xfrm>
          <a:off x="5627086" y="2303984"/>
          <a:ext cx="5746931" cy="366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057">
                  <a:extLst>
                    <a:ext uri="{9D8B030D-6E8A-4147-A177-3AD203B41FA5}">
                      <a16:colId xmlns:a16="http://schemas.microsoft.com/office/drawing/2014/main" val="4073589279"/>
                    </a:ext>
                  </a:extLst>
                </a:gridCol>
                <a:gridCol w="4408874">
                  <a:extLst>
                    <a:ext uri="{9D8B030D-6E8A-4147-A177-3AD203B41FA5}">
                      <a16:colId xmlns:a16="http://schemas.microsoft.com/office/drawing/2014/main" val="2644205559"/>
                    </a:ext>
                  </a:extLst>
                </a:gridCol>
              </a:tblGrid>
              <a:tr h="3787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화상 통화 서비스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GWI_home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-Schools)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47313"/>
                  </a:ext>
                </a:extLst>
              </a:tr>
              <a:tr h="5844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고객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여럿 자신이 알고 있는 지식을 공유하거나 </a:t>
                      </a:r>
                      <a:r>
                        <a:rPr lang="en-US" altLang="ko-KR" sz="1400" b="1" dirty="0"/>
                        <a:t>1:1</a:t>
                      </a:r>
                      <a:r>
                        <a:rPr lang="ko-KR" altLang="en-US" sz="1400" b="1" dirty="0"/>
                        <a:t>로 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ko-KR" altLang="en-US" sz="1400" b="1" dirty="0"/>
                        <a:t>가르침 받고 싶은 학생 및 선생님들 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961642"/>
                  </a:ext>
                </a:extLst>
              </a:tr>
              <a:tr h="3787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분류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1:1 </a:t>
                      </a:r>
                      <a:r>
                        <a:rPr lang="ko-KR" altLang="en-US" sz="1400" b="1" dirty="0"/>
                        <a:t>과외 화상 통화 시스템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919207"/>
                  </a:ext>
                </a:extLst>
              </a:tr>
              <a:tr h="15723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설명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/>
                        <a:t>About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/>
                        <a:t>Service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/>
                        <a:t>Contact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/>
                        <a:t>Login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/>
                        <a:t>Get started</a:t>
                      </a:r>
                      <a:endParaRPr lang="ko-KR" altLang="en-US" sz="1800" dirty="0"/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66379"/>
                  </a:ext>
                </a:extLst>
              </a:tr>
              <a:tr h="7481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도메인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hlinkClick r:id="rId2"/>
                        </a:rPr>
                        <a:t>https://home-schools-front-4ezq.vercel.app</a:t>
                      </a:r>
                      <a:endParaRPr lang="ko-KR" altLang="en-US" sz="1400" b="1" spc="-300" dirty="0"/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0698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C2AA30-227A-4F5C-8734-8EA55B5C1076}"/>
              </a:ext>
            </a:extLst>
          </p:cNvPr>
          <p:cNvSpPr txBox="1"/>
          <p:nvPr/>
        </p:nvSpPr>
        <p:spPr>
          <a:xfrm>
            <a:off x="1523269" y="3787180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GWI_</a:t>
            </a:r>
            <a:r>
              <a:rPr lang="ko-KR" altLang="en-US" b="1" dirty="0">
                <a:latin typeface="Ebrima" panose="02000000000000000000" pitchFamily="2" charset="0"/>
                <a:cs typeface="Ebrima" panose="02000000000000000000" pitchFamily="2" charset="0"/>
              </a:rPr>
              <a:t>화상 통화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7ABE4-8DCA-4AD3-B1AC-B1EF02DEB844}"/>
              </a:ext>
            </a:extLst>
          </p:cNvPr>
          <p:cNvSpPr txBox="1"/>
          <p:nvPr/>
        </p:nvSpPr>
        <p:spPr>
          <a:xfrm>
            <a:off x="438537" y="4660736"/>
            <a:ext cx="4833257" cy="92333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사용자들이 </a:t>
            </a:r>
            <a:r>
              <a:rPr lang="en-US" altLang="ko-KR" dirty="0"/>
              <a:t>1:1</a:t>
            </a:r>
            <a:r>
              <a:rPr lang="ko-KR" altLang="en-US" dirty="0"/>
              <a:t>로 원하는 방을 선택하여</a:t>
            </a:r>
            <a:endParaRPr lang="en-US" altLang="ko-KR" dirty="0"/>
          </a:p>
          <a:p>
            <a:r>
              <a:rPr lang="ko-KR" altLang="en-US" dirty="0"/>
              <a:t>만들고</a:t>
            </a:r>
            <a:r>
              <a:rPr lang="en-US" altLang="ko-KR" dirty="0"/>
              <a:t>, </a:t>
            </a:r>
            <a:r>
              <a:rPr lang="ko-KR" altLang="en-US" dirty="0"/>
              <a:t>이를 이용해 서로 원하는 교육 및 </a:t>
            </a:r>
            <a:endParaRPr lang="en-US" altLang="ko-KR" dirty="0"/>
          </a:p>
          <a:p>
            <a:r>
              <a:rPr lang="ko-KR" altLang="en-US" dirty="0"/>
              <a:t>가르침을 받을 수 있는 사이트가 목표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F5269-E3FC-FBD4-6BF6-2FCAC7A05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20" y="2061474"/>
            <a:ext cx="1725706" cy="17257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173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16034" y="-30091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3. </a:t>
            </a:r>
            <a:r>
              <a:rPr lang="ko-KR" altLang="en-US" dirty="0"/>
              <a:t>포트폴리오 사이트 특징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19973FF-EEDD-4130-A464-618CDE8B61CE}"/>
              </a:ext>
            </a:extLst>
          </p:cNvPr>
          <p:cNvSpPr/>
          <p:nvPr/>
        </p:nvSpPr>
        <p:spPr>
          <a:xfrm>
            <a:off x="5078963" y="1026367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D49B980-782F-4010-AD93-778F65BC3707}"/>
              </a:ext>
            </a:extLst>
          </p:cNvPr>
          <p:cNvSpPr/>
          <p:nvPr/>
        </p:nvSpPr>
        <p:spPr>
          <a:xfrm>
            <a:off x="345233" y="3991933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5EF8EEC-75C9-42A3-9D91-5EC341BA94FA}"/>
              </a:ext>
            </a:extLst>
          </p:cNvPr>
          <p:cNvSpPr/>
          <p:nvPr/>
        </p:nvSpPr>
        <p:spPr>
          <a:xfrm>
            <a:off x="2790770" y="3991933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66384F8-F99B-429C-8128-29CC9A2E8E9B}"/>
              </a:ext>
            </a:extLst>
          </p:cNvPr>
          <p:cNvSpPr/>
          <p:nvPr/>
        </p:nvSpPr>
        <p:spPr>
          <a:xfrm>
            <a:off x="5145513" y="3991933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848FB35-EC87-4C83-8AA6-C6C47C133B26}"/>
              </a:ext>
            </a:extLst>
          </p:cNvPr>
          <p:cNvSpPr/>
          <p:nvPr/>
        </p:nvSpPr>
        <p:spPr>
          <a:xfrm>
            <a:off x="9812694" y="3991933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7C68354-8C0F-463C-AF13-D75DAFBAAAC5}"/>
              </a:ext>
            </a:extLst>
          </p:cNvPr>
          <p:cNvSpPr/>
          <p:nvPr/>
        </p:nvSpPr>
        <p:spPr>
          <a:xfrm>
            <a:off x="7500256" y="3991933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3C4DEBB-53E3-4DA6-A52D-4581F768F9C1}"/>
              </a:ext>
            </a:extLst>
          </p:cNvPr>
          <p:cNvCxnSpPr>
            <a:cxnSpLocks/>
            <a:stCxn id="2" idx="4"/>
            <a:endCxn id="25" idx="0"/>
          </p:cNvCxnSpPr>
          <p:nvPr/>
        </p:nvCxnSpPr>
        <p:spPr>
          <a:xfrm rot="5400000">
            <a:off x="3230732" y="1126664"/>
            <a:ext cx="996807" cy="47337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FC66FDAF-E9E3-4BF9-B35C-BAAE6D40F630}"/>
              </a:ext>
            </a:extLst>
          </p:cNvPr>
          <p:cNvCxnSpPr>
            <a:stCxn id="2" idx="4"/>
            <a:endCxn id="26" idx="0"/>
          </p:cNvCxnSpPr>
          <p:nvPr/>
        </p:nvCxnSpPr>
        <p:spPr>
          <a:xfrm rot="5400000">
            <a:off x="4453501" y="2349433"/>
            <a:ext cx="996807" cy="2288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1DCF77-870D-4611-92E9-4E428890F4A0}"/>
              </a:ext>
            </a:extLst>
          </p:cNvPr>
          <p:cNvCxnSpPr>
            <a:stCxn id="2" idx="4"/>
            <a:endCxn id="27" idx="0"/>
          </p:cNvCxnSpPr>
          <p:nvPr/>
        </p:nvCxnSpPr>
        <p:spPr>
          <a:xfrm rot="16200000" flipH="1">
            <a:off x="5630872" y="3460254"/>
            <a:ext cx="996807" cy="66550"/>
          </a:xfrm>
          <a:prstGeom prst="bentConnector3">
            <a:avLst>
              <a:gd name="adj1" fmla="val 509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FBDF520-91FD-4A56-89E3-5ED1F120F42D}"/>
              </a:ext>
            </a:extLst>
          </p:cNvPr>
          <p:cNvCxnSpPr>
            <a:stCxn id="2" idx="4"/>
            <a:endCxn id="29" idx="0"/>
          </p:cNvCxnSpPr>
          <p:nvPr/>
        </p:nvCxnSpPr>
        <p:spPr>
          <a:xfrm rot="16200000" flipH="1">
            <a:off x="6808243" y="2282882"/>
            <a:ext cx="996807" cy="24212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94F7B4-ED76-432C-B31E-9CAACE6084EE}"/>
              </a:ext>
            </a:extLst>
          </p:cNvPr>
          <p:cNvCxnSpPr>
            <a:stCxn id="2" idx="4"/>
            <a:endCxn id="28" idx="0"/>
          </p:cNvCxnSpPr>
          <p:nvPr/>
        </p:nvCxnSpPr>
        <p:spPr>
          <a:xfrm rot="16200000" flipH="1">
            <a:off x="7964462" y="1126663"/>
            <a:ext cx="996807" cy="47337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1242315D-BA75-486A-87A3-449123200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0" y="4247167"/>
            <a:ext cx="1062774" cy="111870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11399E-60A4-49AD-9570-6A2185F1F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70" y="4247163"/>
            <a:ext cx="1062774" cy="111870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B66C06-121C-43AC-BC8A-06EADDE3B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913" y="4247164"/>
            <a:ext cx="1062774" cy="111870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C7A34FE-CEE3-4197-892D-9BBAC5BC7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742" y="4247165"/>
            <a:ext cx="1062774" cy="111870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6D661B9-A666-4DC2-86FB-7A422C55C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333" y="4247166"/>
            <a:ext cx="1062774" cy="111870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9953AAE-BE05-49A5-9540-97CA46B23063}"/>
              </a:ext>
            </a:extLst>
          </p:cNvPr>
          <p:cNvSpPr txBox="1"/>
          <p:nvPr/>
        </p:nvSpPr>
        <p:spPr>
          <a:xfrm>
            <a:off x="1024735" y="5422408"/>
            <a:ext cx="64633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 Rounded MT Bold" panose="020F0704030504030204" pitchFamily="34" charset="0"/>
              </a:rPr>
              <a:t>소개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D54207-98C8-49BC-9434-76A3ABBCC234}"/>
              </a:ext>
            </a:extLst>
          </p:cNvPr>
          <p:cNvSpPr txBox="1"/>
          <p:nvPr/>
        </p:nvSpPr>
        <p:spPr>
          <a:xfrm>
            <a:off x="3369224" y="5417404"/>
            <a:ext cx="87716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 Rounded MT Bold" panose="020F0704030504030204" pitchFamily="34" charset="0"/>
              </a:rPr>
              <a:t>서비스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86DE0E-9A33-4E0E-85BD-AF1F599646F4}"/>
              </a:ext>
            </a:extLst>
          </p:cNvPr>
          <p:cNvSpPr txBox="1"/>
          <p:nvPr/>
        </p:nvSpPr>
        <p:spPr>
          <a:xfrm>
            <a:off x="5846664" y="5412745"/>
            <a:ext cx="64633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 Rounded MT Bold" panose="020F0704030504030204" pitchFamily="34" charset="0"/>
              </a:rPr>
              <a:t>문의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87AB78-B925-4585-AF28-E2A1B1C93EEF}"/>
              </a:ext>
            </a:extLst>
          </p:cNvPr>
          <p:cNvSpPr txBox="1"/>
          <p:nvPr/>
        </p:nvSpPr>
        <p:spPr>
          <a:xfrm>
            <a:off x="8067247" y="5412745"/>
            <a:ext cx="87716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 Rounded MT Bold" panose="020F0704030504030204" pitchFamily="34" charset="0"/>
              </a:rPr>
              <a:t>로그인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5D45A5-59B3-4054-9DD1-8E0B1E91FCA9}"/>
              </a:ext>
            </a:extLst>
          </p:cNvPr>
          <p:cNvSpPr txBox="1"/>
          <p:nvPr/>
        </p:nvSpPr>
        <p:spPr>
          <a:xfrm>
            <a:off x="10115675" y="5417404"/>
            <a:ext cx="14570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Get started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BE63F9-CEBF-47A7-B25F-522E5C6B7EE2}"/>
              </a:ext>
            </a:extLst>
          </p:cNvPr>
          <p:cNvSpPr txBox="1"/>
          <p:nvPr/>
        </p:nvSpPr>
        <p:spPr>
          <a:xfrm>
            <a:off x="63741" y="6268760"/>
            <a:ext cx="2710999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/>
              <a:t>웹 사이트의 기능을 소개하는 페이지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FFF639-53B5-46A9-90AF-11311C407703}"/>
              </a:ext>
            </a:extLst>
          </p:cNvPr>
          <p:cNvSpPr txBox="1"/>
          <p:nvPr/>
        </p:nvSpPr>
        <p:spPr>
          <a:xfrm>
            <a:off x="2893100" y="6346134"/>
            <a:ext cx="3281668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/>
              <a:t>현재 사이트에서 사용할 수 있는 서비스 나열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CA2A6FD-52DD-4ABC-BE3B-ED064EB324ED}"/>
              </a:ext>
            </a:extLst>
          </p:cNvPr>
          <p:cNvCxnSpPr>
            <a:stCxn id="25" idx="4"/>
            <a:endCxn id="55" idx="0"/>
          </p:cNvCxnSpPr>
          <p:nvPr/>
        </p:nvCxnSpPr>
        <p:spPr>
          <a:xfrm>
            <a:off x="1362270" y="5960692"/>
            <a:ext cx="56971" cy="30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F25AA16-F74B-4197-B75E-0F30DAD87763}"/>
              </a:ext>
            </a:extLst>
          </p:cNvPr>
          <p:cNvCxnSpPr>
            <a:stCxn id="26" idx="4"/>
            <a:endCxn id="56" idx="0"/>
          </p:cNvCxnSpPr>
          <p:nvPr/>
        </p:nvCxnSpPr>
        <p:spPr>
          <a:xfrm>
            <a:off x="3807807" y="5960692"/>
            <a:ext cx="726127" cy="38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742CDB3-A891-4537-A14C-F763F5771CBF}"/>
              </a:ext>
            </a:extLst>
          </p:cNvPr>
          <p:cNvSpPr txBox="1"/>
          <p:nvPr/>
        </p:nvSpPr>
        <p:spPr>
          <a:xfrm>
            <a:off x="6298300" y="6306019"/>
            <a:ext cx="2512226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/>
              <a:t>버그 및 문의 사항 남기는 게시판 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31213C-DCCB-4D24-A64F-71C25A57F8EA}"/>
              </a:ext>
            </a:extLst>
          </p:cNvPr>
          <p:cNvCxnSpPr>
            <a:cxnSpLocks/>
            <a:stCxn id="27" idx="4"/>
            <a:endCxn id="66" idx="0"/>
          </p:cNvCxnSpPr>
          <p:nvPr/>
        </p:nvCxnSpPr>
        <p:spPr>
          <a:xfrm>
            <a:off x="6162550" y="5960692"/>
            <a:ext cx="1391863" cy="34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C543B3F-E15C-4F5E-A9A9-3D73DC68D446}"/>
              </a:ext>
            </a:extLst>
          </p:cNvPr>
          <p:cNvSpPr txBox="1"/>
          <p:nvPr/>
        </p:nvSpPr>
        <p:spPr>
          <a:xfrm>
            <a:off x="9036962" y="6158638"/>
            <a:ext cx="1678665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/>
              <a:t>로그인을 하는 페이지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A2DEB2C-7A8C-4D75-87EB-FD489F99B107}"/>
              </a:ext>
            </a:extLst>
          </p:cNvPr>
          <p:cNvCxnSpPr>
            <a:cxnSpLocks/>
            <a:stCxn id="29" idx="4"/>
            <a:endCxn id="69" idx="0"/>
          </p:cNvCxnSpPr>
          <p:nvPr/>
        </p:nvCxnSpPr>
        <p:spPr>
          <a:xfrm>
            <a:off x="8517293" y="5960692"/>
            <a:ext cx="1359002" cy="197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47AC66B-4ACC-DD31-E6DD-9A7AD9E33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46" y="1096753"/>
            <a:ext cx="1725706" cy="17257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1C5F399-0C8A-4DA5-83A2-0420CB917B3D}"/>
              </a:ext>
            </a:extLst>
          </p:cNvPr>
          <p:cNvSpPr txBox="1"/>
          <p:nvPr/>
        </p:nvSpPr>
        <p:spPr>
          <a:xfrm>
            <a:off x="10355990" y="6547572"/>
            <a:ext cx="1814323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화상 기능 이용 페이지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E5822E-9820-478B-882C-6CCFEDD807FB}"/>
              </a:ext>
            </a:extLst>
          </p:cNvPr>
          <p:cNvCxnSpPr>
            <a:cxnSpLocks/>
            <a:stCxn id="28" idx="4"/>
            <a:endCxn id="76" idx="0"/>
          </p:cNvCxnSpPr>
          <p:nvPr/>
        </p:nvCxnSpPr>
        <p:spPr>
          <a:xfrm>
            <a:off x="10829731" y="5960692"/>
            <a:ext cx="433421" cy="58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269051-BBFC-493C-B1A1-8DC05A81FD4D}"/>
              </a:ext>
            </a:extLst>
          </p:cNvPr>
          <p:cNvSpPr txBox="1"/>
          <p:nvPr/>
        </p:nvSpPr>
        <p:spPr>
          <a:xfrm>
            <a:off x="5114823" y="2518846"/>
            <a:ext cx="1980029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GWI_</a:t>
            </a:r>
            <a:r>
              <a:rPr lang="ko-KR" altLang="en-US" sz="1400" b="1" dirty="0">
                <a:latin typeface="Ebrima" panose="02000000000000000000" pitchFamily="2" charset="0"/>
                <a:cs typeface="Ebrima" panose="02000000000000000000" pitchFamily="2" charset="0"/>
              </a:rPr>
              <a:t>화상 통화 서비스</a:t>
            </a:r>
          </a:p>
        </p:txBody>
      </p:sp>
    </p:spTree>
    <p:extLst>
      <p:ext uri="{BB962C8B-B14F-4D97-AF65-F5344CB8AC3E}">
        <p14:creationId xmlns:p14="http://schemas.microsoft.com/office/powerpoint/2010/main" val="307053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3. </a:t>
            </a:r>
            <a:r>
              <a:rPr lang="ko-KR" altLang="en-US" dirty="0"/>
              <a:t>포트폴리오 사이트 이용방법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19973FF-EEDD-4130-A464-618CDE8B61CE}"/>
              </a:ext>
            </a:extLst>
          </p:cNvPr>
          <p:cNvSpPr/>
          <p:nvPr/>
        </p:nvSpPr>
        <p:spPr>
          <a:xfrm>
            <a:off x="4533525" y="2653182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C589F54-14C2-4A91-AE5C-E59318DA72DE}"/>
              </a:ext>
            </a:extLst>
          </p:cNvPr>
          <p:cNvSpPr/>
          <p:nvPr/>
        </p:nvSpPr>
        <p:spPr>
          <a:xfrm>
            <a:off x="526187" y="2626566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17FDA-5691-4589-AE63-3D954517C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36" y="3027783"/>
            <a:ext cx="717687" cy="94316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57380A9-7218-4CD9-A5D9-5DD7CA5554FF}"/>
              </a:ext>
            </a:extLst>
          </p:cNvPr>
          <p:cNvSpPr txBox="1"/>
          <p:nvPr/>
        </p:nvSpPr>
        <p:spPr>
          <a:xfrm>
            <a:off x="585268" y="4072809"/>
            <a:ext cx="191590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 Rounded MT Bold" panose="020F0704030504030204" pitchFamily="34" charset="0"/>
              </a:rPr>
              <a:t>웹사이트 이용자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856063-9B3A-445A-980E-1DCD261B08C5}"/>
              </a:ext>
            </a:extLst>
          </p:cNvPr>
          <p:cNvCxnSpPr>
            <a:cxnSpLocks/>
            <a:stCxn id="44" idx="6"/>
            <a:endCxn id="2" idx="2"/>
          </p:cNvCxnSpPr>
          <p:nvPr/>
        </p:nvCxnSpPr>
        <p:spPr>
          <a:xfrm>
            <a:off x="2560260" y="3610946"/>
            <a:ext cx="1973265" cy="26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C0AFE0-346B-4A2E-AA14-10C0A9D2A4A1}"/>
              </a:ext>
            </a:extLst>
          </p:cNvPr>
          <p:cNvSpPr txBox="1"/>
          <p:nvPr/>
        </p:nvSpPr>
        <p:spPr>
          <a:xfrm>
            <a:off x="7157757" y="2067900"/>
            <a:ext cx="4991878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홈페이지에 접속한다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회원가입 및 로그인을 진행한다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화상페이지에 접근해 방을 생성한다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상대방이 들어오면 통화를 실시한다</a:t>
            </a:r>
            <a:r>
              <a:rPr lang="en-US" altLang="ko-KR" dirty="0"/>
              <a:t>. (30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프로필을 클릭하여</a:t>
            </a:r>
            <a:r>
              <a:rPr lang="en-US" altLang="ko-KR" dirty="0"/>
              <a:t> </a:t>
            </a:r>
            <a:r>
              <a:rPr lang="ko-KR" altLang="en-US" dirty="0"/>
              <a:t>시간연장이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게시판을 통하여 건의사항을 올릴 수 있다</a:t>
            </a:r>
            <a:r>
              <a:rPr lang="en-US" altLang="ko-KR" dirty="0"/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1DA27C-78D6-41FC-A7BC-46494865A8CE}"/>
              </a:ext>
            </a:extLst>
          </p:cNvPr>
          <p:cNvSpPr txBox="1"/>
          <p:nvPr/>
        </p:nvSpPr>
        <p:spPr>
          <a:xfrm>
            <a:off x="3027974" y="3452896"/>
            <a:ext cx="91539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1. </a:t>
            </a:r>
            <a:r>
              <a:rPr lang="ko-KR" altLang="en-US" dirty="0">
                <a:latin typeface="Arial Rounded MT Bold" panose="020F0704030504030204" pitchFamily="34" charset="0"/>
              </a:rPr>
              <a:t>접속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30581A5-BAA4-4A11-8370-24F6A96763EA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 flipV="1">
            <a:off x="6567598" y="3637561"/>
            <a:ext cx="5901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59B1C73-529D-5FF0-399F-ADF282337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45" y="2716435"/>
            <a:ext cx="1725706" cy="17257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269051-BBFC-493C-B1A1-8DC05A81FD4D}"/>
              </a:ext>
            </a:extLst>
          </p:cNvPr>
          <p:cNvSpPr txBox="1"/>
          <p:nvPr/>
        </p:nvSpPr>
        <p:spPr>
          <a:xfrm>
            <a:off x="4579553" y="4224264"/>
            <a:ext cx="1988045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 Rounded MT Bold" panose="020F0704030504030204" pitchFamily="34" charset="0"/>
              </a:rPr>
              <a:t>GWI_</a:t>
            </a:r>
            <a:r>
              <a:rPr lang="ko-KR" altLang="en-US" sz="1400" b="1" dirty="0">
                <a:latin typeface="Arial Rounded MT Bold" panose="020F0704030504030204" pitchFamily="34" charset="0"/>
              </a:rPr>
              <a:t>화상 통화 서비스</a:t>
            </a:r>
          </a:p>
        </p:txBody>
      </p:sp>
    </p:spTree>
    <p:extLst>
      <p:ext uri="{BB962C8B-B14F-4D97-AF65-F5344CB8AC3E}">
        <p14:creationId xmlns:p14="http://schemas.microsoft.com/office/powerpoint/2010/main" val="114392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5. </a:t>
            </a:r>
            <a:r>
              <a:rPr lang="ko-KR" altLang="en-US" dirty="0"/>
              <a:t>프로젝트 제작 기술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BCE8B4C-E1BF-4EFB-944C-D4D57137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615856"/>
              </p:ext>
            </p:extLst>
          </p:nvPr>
        </p:nvGraphicFramePr>
        <p:xfrm>
          <a:off x="2153969" y="1218158"/>
          <a:ext cx="81280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861">
                  <a:extLst>
                    <a:ext uri="{9D8B030D-6E8A-4147-A177-3AD203B41FA5}">
                      <a16:colId xmlns:a16="http://schemas.microsoft.com/office/drawing/2014/main" val="2047538848"/>
                    </a:ext>
                  </a:extLst>
                </a:gridCol>
                <a:gridCol w="5112139">
                  <a:extLst>
                    <a:ext uri="{9D8B030D-6E8A-4147-A177-3AD203B41FA5}">
                      <a16:colId xmlns:a16="http://schemas.microsoft.com/office/drawing/2014/main" val="3201498542"/>
                    </a:ext>
                  </a:extLst>
                </a:gridCol>
              </a:tblGrid>
              <a:tr h="5409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 디자인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 포인트를 이용한 개발 계획서 작성 및 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Figma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파일을 이용한 웹 사이트 디자인 참고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158706"/>
                  </a:ext>
                </a:extLst>
              </a:tr>
              <a:tr h="5409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웹 퍼블리싱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Figma </a:t>
                      </a:r>
                      <a:r>
                        <a:rPr lang="ko-KR" altLang="en-US" sz="1600" dirty="0"/>
                        <a:t>디자인 파일을 이용한 기본 </a:t>
                      </a:r>
                      <a:r>
                        <a:rPr lang="en-US" altLang="ko-KR" sz="1600" dirty="0"/>
                        <a:t>html5 + css3 </a:t>
                      </a:r>
                    </a:p>
                    <a:p>
                      <a:pPr latinLnBrk="1"/>
                      <a:r>
                        <a:rPr lang="ko-KR" altLang="en-US" sz="1600" dirty="0"/>
                        <a:t>웹 사이트 뼈대 작성 및 디자인 작업 실시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844277"/>
                  </a:ext>
                </a:extLst>
              </a:tr>
              <a:tr h="5409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웹 개발</a:t>
                      </a:r>
                      <a:r>
                        <a:rPr lang="en-US" altLang="ko-KR" b="1" dirty="0"/>
                        <a:t>(Front)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React, Redux</a:t>
                      </a:r>
                      <a:r>
                        <a:rPr lang="ko-KR" altLang="en-US" sz="1600" dirty="0"/>
                        <a:t>를 이용한 전역 데이터 관리 및 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React</a:t>
                      </a:r>
                      <a:r>
                        <a:rPr lang="ko-KR" altLang="en-US" sz="1600" dirty="0"/>
                        <a:t> 라우팅 을 이용한 페이지 경험 및 개발 실시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Node.js</a:t>
                      </a:r>
                      <a:r>
                        <a:rPr lang="ko-KR" altLang="en-US" sz="1600" dirty="0"/>
                        <a:t>를 이용한 </a:t>
                      </a:r>
                      <a:r>
                        <a:rPr lang="en-US" altLang="ko-KR" sz="1600" dirty="0"/>
                        <a:t>Web Socket, Web IO </a:t>
                      </a:r>
                      <a:r>
                        <a:rPr lang="ko-KR" altLang="en-US" sz="1600" dirty="0"/>
                        <a:t>서버 개발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441086"/>
                  </a:ext>
                </a:extLst>
              </a:tr>
              <a:tr h="540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웹 개발</a:t>
                      </a:r>
                      <a:r>
                        <a:rPr lang="en-US" altLang="ko-KR" b="1" dirty="0"/>
                        <a:t>(Back)</a:t>
                      </a:r>
                      <a:endParaRPr lang="ko-KR" altLang="en-US" b="1" dirty="0"/>
                    </a:p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Spring Boot3 </a:t>
                      </a:r>
                      <a:r>
                        <a:rPr lang="ko-KR" altLang="en-US" sz="1600" dirty="0"/>
                        <a:t>기반 페이지 제작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기본언어로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Java</a:t>
                      </a:r>
                      <a:r>
                        <a:rPr lang="ko-KR" altLang="en-US" sz="1600" dirty="0"/>
                        <a:t>를 사용하며</a:t>
                      </a:r>
                      <a:r>
                        <a:rPr lang="en-US" altLang="ko-KR" sz="1600" dirty="0"/>
                        <a:t>, JPA</a:t>
                      </a:r>
                      <a:r>
                        <a:rPr lang="ko-KR" altLang="en-US" sz="1600" dirty="0"/>
                        <a:t>를 사용하여 페이지 제작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Spring Data JPA, JPQL </a:t>
                      </a:r>
                      <a:r>
                        <a:rPr lang="ko-KR" altLang="en-US" sz="1600" dirty="0"/>
                        <a:t>언어를 이용하여 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설계 및 개발 실시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는 </a:t>
                      </a:r>
                      <a:r>
                        <a:rPr lang="en-US" altLang="ko-KR" sz="1600" dirty="0"/>
                        <a:t>PostgreSQL</a:t>
                      </a:r>
                      <a:r>
                        <a:rPr lang="ko-KR" altLang="en-US" sz="1600" dirty="0"/>
                        <a:t>을 사용하여 시퀀스 넘버 관리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72895"/>
                  </a:ext>
                </a:extLst>
              </a:tr>
              <a:tr h="469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버전 관리 및 배포 시스템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깃허브</a:t>
                      </a:r>
                      <a:r>
                        <a:rPr lang="ko-KR" altLang="en-US" sz="1600" dirty="0"/>
                        <a:t> 시스템으로 버전 관리 및 개발 프로젝트 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관리 실시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Railway : PostgreSQL DB </a:t>
                      </a:r>
                      <a:r>
                        <a:rPr lang="ko-KR" altLang="en-US" sz="1600" dirty="0"/>
                        <a:t>클라우드 호스팅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Vercel</a:t>
                      </a:r>
                      <a:r>
                        <a:rPr lang="en-US" altLang="ko-KR" sz="1600" dirty="0"/>
                        <a:t> : Front </a:t>
                      </a:r>
                      <a:r>
                        <a:rPr lang="ko-KR" altLang="en-US" sz="1600" dirty="0"/>
                        <a:t>페이지 호스팅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Heroku : back </a:t>
                      </a:r>
                      <a:r>
                        <a:rPr lang="ko-KR" altLang="en-US" sz="1600" dirty="0"/>
                        <a:t>페이지 호스팅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922103"/>
                  </a:ext>
                </a:extLst>
              </a:tr>
            </a:tbl>
          </a:graphicData>
        </a:graphic>
      </p:graphicFrame>
      <p:pic>
        <p:nvPicPr>
          <p:cNvPr id="18" name="그래픽 17">
            <a:extLst>
              <a:ext uri="{FF2B5EF4-FFF2-40B4-BE49-F238E27FC236}">
                <a16:creationId xmlns:a16="http://schemas.microsoft.com/office/drawing/2014/main" id="{5E48C036-803B-4AC5-9EC1-DC13F4884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11" y="2357929"/>
            <a:ext cx="991862" cy="991862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1EDFE4F-F31C-4FDB-9353-E25F95EB6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2118" y="811913"/>
            <a:ext cx="578503" cy="880007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A3CBCE3D-85E3-401E-8173-62D45AABF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4931" y="5700072"/>
            <a:ext cx="1346620" cy="3628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A71ED1-3024-4B96-A621-8AA42BFD92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931" y="3176491"/>
            <a:ext cx="1461795" cy="730136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D37E1FA1-8F6F-4791-AD5B-7EDCC80B5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88" y="4153842"/>
            <a:ext cx="1794005" cy="46511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1B81F9A-4EB8-4A53-A44E-FA9651723F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10" y="838853"/>
            <a:ext cx="714183" cy="991862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490C15A-78D4-4410-9703-49A2F91B3FE7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12793" y="1334784"/>
            <a:ext cx="1387158" cy="74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901E336-24A8-4ED7-B1F1-451741630F1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004573" y="2198947"/>
            <a:ext cx="1195378" cy="6549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A19588B-9785-49D8-B63B-3A1E87044600}"/>
              </a:ext>
            </a:extLst>
          </p:cNvPr>
          <p:cNvCxnSpPr>
            <a:stCxn id="20" idx="1"/>
          </p:cNvCxnSpPr>
          <p:nvPr/>
        </p:nvCxnSpPr>
        <p:spPr>
          <a:xfrm flipH="1">
            <a:off x="10327951" y="1251917"/>
            <a:ext cx="694167" cy="23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D157A0F0-8057-49F5-B917-F44FCE58D7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92" y="2924034"/>
            <a:ext cx="702901" cy="649481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6E24E30-5D22-4187-9E59-2B32CEFC357D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474343" y="2737710"/>
            <a:ext cx="671286" cy="18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63B2707-A00E-46F2-A858-C07E070D0E3E}"/>
              </a:ext>
            </a:extLst>
          </p:cNvPr>
          <p:cNvCxnSpPr>
            <a:cxnSpLocks/>
          </p:cNvCxnSpPr>
          <p:nvPr/>
        </p:nvCxnSpPr>
        <p:spPr>
          <a:xfrm flipH="1">
            <a:off x="10327951" y="2474482"/>
            <a:ext cx="397186" cy="379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CC7E93-F613-4282-968D-87B535CFB7D6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817702" y="4007078"/>
            <a:ext cx="336267" cy="39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6AAE6FC-6DB7-4BE9-8E2C-E6F733833B94}"/>
              </a:ext>
            </a:extLst>
          </p:cNvPr>
          <p:cNvCxnSpPr>
            <a:stCxn id="24" idx="1"/>
            <a:endCxn id="3" idx="3"/>
          </p:cNvCxnSpPr>
          <p:nvPr/>
        </p:nvCxnSpPr>
        <p:spPr>
          <a:xfrm flipH="1">
            <a:off x="10281969" y="3541559"/>
            <a:ext cx="242962" cy="46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6D35FFC-2B19-4444-BE8D-82BD50DA5270}"/>
              </a:ext>
            </a:extLst>
          </p:cNvPr>
          <p:cNvCxnSpPr>
            <a:cxnSpLocks/>
          </p:cNvCxnSpPr>
          <p:nvPr/>
        </p:nvCxnSpPr>
        <p:spPr>
          <a:xfrm flipH="1" flipV="1">
            <a:off x="10281969" y="4482893"/>
            <a:ext cx="336267" cy="16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C9B096-6219-4542-B1F4-28FB4EF6B54A}"/>
              </a:ext>
            </a:extLst>
          </p:cNvPr>
          <p:cNvCxnSpPr>
            <a:cxnSpLocks/>
          </p:cNvCxnSpPr>
          <p:nvPr/>
        </p:nvCxnSpPr>
        <p:spPr>
          <a:xfrm flipV="1">
            <a:off x="1602262" y="5709682"/>
            <a:ext cx="551707" cy="21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2FD33C8-0062-476D-A517-2191EF543B63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10327951" y="5841343"/>
            <a:ext cx="196980" cy="4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래픽 72">
            <a:extLst>
              <a:ext uri="{FF2B5EF4-FFF2-40B4-BE49-F238E27FC236}">
                <a16:creationId xmlns:a16="http://schemas.microsoft.com/office/drawing/2014/main" id="{01C68187-57F8-4C93-851A-E72378F361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961" y="4573061"/>
            <a:ext cx="456959" cy="849944"/>
          </a:xfrm>
          <a:prstGeom prst="rect">
            <a:avLst/>
          </a:prstGeom>
        </p:spPr>
      </p:pic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71EA737-81E8-4054-AF7B-42437B95A78E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798920" y="4482893"/>
            <a:ext cx="1337046" cy="51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AE0EA33-3C41-6378-6E2F-12AADC18B4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477" y="2077781"/>
            <a:ext cx="1155784" cy="7119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2520A6-A2D8-0F24-ED98-5170814E8F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3" y="3612483"/>
            <a:ext cx="1488341" cy="39887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E6C5B9-2A60-2498-D1CB-07C81F4452A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610544" y="3116552"/>
            <a:ext cx="505725" cy="695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A5F79AE-1C38-832F-E5DD-B4760D4359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36" y="4457120"/>
            <a:ext cx="966024" cy="9969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A02642B-2C34-D0B7-FF8E-26480E63E1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1788" y="5709682"/>
            <a:ext cx="1589755" cy="43608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78409E6-C2D3-D24C-027E-FD3A82EC9D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12" y="6145768"/>
            <a:ext cx="1072905" cy="602973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6A6012E-3A77-D27C-CD21-494098B2D7B9}"/>
              </a:ext>
            </a:extLst>
          </p:cNvPr>
          <p:cNvCxnSpPr>
            <a:cxnSpLocks/>
          </p:cNvCxnSpPr>
          <p:nvPr/>
        </p:nvCxnSpPr>
        <p:spPr>
          <a:xfrm flipV="1">
            <a:off x="1439641" y="6009000"/>
            <a:ext cx="696325" cy="423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래픽 41">
            <a:extLst>
              <a:ext uri="{FF2B5EF4-FFF2-40B4-BE49-F238E27FC236}">
                <a16:creationId xmlns:a16="http://schemas.microsoft.com/office/drawing/2014/main" id="{6195F1CD-2855-15CD-59F3-B0FCDEC556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524931" y="6304444"/>
            <a:ext cx="1362075" cy="381000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9B371F8-9C1E-7D8C-DB3F-E51BE7BDE811}"/>
              </a:ext>
            </a:extLst>
          </p:cNvPr>
          <p:cNvCxnSpPr/>
          <p:nvPr/>
        </p:nvCxnSpPr>
        <p:spPr>
          <a:xfrm flipH="1" flipV="1">
            <a:off x="10327951" y="6432445"/>
            <a:ext cx="196980" cy="4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64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6. </a:t>
            </a:r>
            <a:r>
              <a:rPr lang="ko-KR" altLang="en-US" dirty="0"/>
              <a:t>제작 계획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E7BC1D5-CF1F-4B2A-AA2A-1348F03F8885}"/>
              </a:ext>
            </a:extLst>
          </p:cNvPr>
          <p:cNvSpPr/>
          <p:nvPr/>
        </p:nvSpPr>
        <p:spPr>
          <a:xfrm>
            <a:off x="877077" y="1511559"/>
            <a:ext cx="1735494" cy="4478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43137C9-39B1-4C41-B50B-4B24C6F4E156}"/>
              </a:ext>
            </a:extLst>
          </p:cNvPr>
          <p:cNvSpPr/>
          <p:nvPr/>
        </p:nvSpPr>
        <p:spPr>
          <a:xfrm>
            <a:off x="877077" y="3287486"/>
            <a:ext cx="1735494" cy="4478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 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ED72DF-47F6-4541-A493-E2D1B85AD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33" y="1218766"/>
            <a:ext cx="717687" cy="94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227CD5-6A07-43E5-AAE5-A9A487548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218766"/>
            <a:ext cx="717687" cy="9431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AD9F91-07D2-4701-85EB-E319BDEEE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72" y="1218766"/>
            <a:ext cx="717687" cy="9431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55B449-9E6E-4349-B08F-DEDB8B9B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36" y="1218766"/>
            <a:ext cx="717687" cy="943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DA3B8-5472-43FA-A7C8-061C5C98A39C}"/>
              </a:ext>
            </a:extLst>
          </p:cNvPr>
          <p:cNvSpPr txBox="1"/>
          <p:nvPr/>
        </p:nvSpPr>
        <p:spPr>
          <a:xfrm>
            <a:off x="3274098" y="2369019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웹 디자이너 </a:t>
            </a:r>
            <a:r>
              <a:rPr lang="en-US" altLang="ko-KR" sz="1200" dirty="0"/>
              <a:t>1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신승철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0016C-BC0F-4EAF-BC2E-38474B75CAE9}"/>
              </a:ext>
            </a:extLst>
          </p:cNvPr>
          <p:cNvSpPr txBox="1"/>
          <p:nvPr/>
        </p:nvSpPr>
        <p:spPr>
          <a:xfrm>
            <a:off x="5127517" y="2388159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웹 퍼블리셔 </a:t>
            </a:r>
            <a:r>
              <a:rPr lang="en-US" altLang="ko-KR" sz="1200" dirty="0"/>
              <a:t>1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신승철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5664B-E013-4646-9B0F-2BB1911881B2}"/>
              </a:ext>
            </a:extLst>
          </p:cNvPr>
          <p:cNvSpPr txBox="1"/>
          <p:nvPr/>
        </p:nvSpPr>
        <p:spPr>
          <a:xfrm>
            <a:off x="6767540" y="2388159"/>
            <a:ext cx="1605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웹 개발자</a:t>
            </a:r>
            <a:r>
              <a:rPr lang="en-US" altLang="ko-KR" sz="1200" dirty="0"/>
              <a:t>(Front)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신승철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068BF-85F4-48E1-8007-D235C4450764}"/>
              </a:ext>
            </a:extLst>
          </p:cNvPr>
          <p:cNvSpPr txBox="1"/>
          <p:nvPr/>
        </p:nvSpPr>
        <p:spPr>
          <a:xfrm>
            <a:off x="8711557" y="2396533"/>
            <a:ext cx="15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웹 개발자</a:t>
            </a:r>
            <a:r>
              <a:rPr lang="en-US" altLang="ko-KR" sz="1200" dirty="0"/>
              <a:t>(Back)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신승철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392226C-2231-4727-963D-49F313883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90198"/>
              </p:ext>
            </p:extLst>
          </p:nvPr>
        </p:nvGraphicFramePr>
        <p:xfrm>
          <a:off x="2651832" y="3855608"/>
          <a:ext cx="8312001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1409">
                  <a:extLst>
                    <a:ext uri="{9D8B030D-6E8A-4147-A177-3AD203B41FA5}">
                      <a16:colId xmlns:a16="http://schemas.microsoft.com/office/drawing/2014/main" val="2929062793"/>
                    </a:ext>
                  </a:extLst>
                </a:gridCol>
                <a:gridCol w="1515148">
                  <a:extLst>
                    <a:ext uri="{9D8B030D-6E8A-4147-A177-3AD203B41FA5}">
                      <a16:colId xmlns:a16="http://schemas.microsoft.com/office/drawing/2014/main" val="1236734441"/>
                    </a:ext>
                  </a:extLst>
                </a:gridCol>
                <a:gridCol w="1515148">
                  <a:extLst>
                    <a:ext uri="{9D8B030D-6E8A-4147-A177-3AD203B41FA5}">
                      <a16:colId xmlns:a16="http://schemas.microsoft.com/office/drawing/2014/main" val="2569474562"/>
                    </a:ext>
                  </a:extLst>
                </a:gridCol>
                <a:gridCol w="1515148">
                  <a:extLst>
                    <a:ext uri="{9D8B030D-6E8A-4147-A177-3AD203B41FA5}">
                      <a16:colId xmlns:a16="http://schemas.microsoft.com/office/drawing/2014/main" val="4011005186"/>
                    </a:ext>
                  </a:extLst>
                </a:gridCol>
                <a:gridCol w="1515148">
                  <a:extLst>
                    <a:ext uri="{9D8B030D-6E8A-4147-A177-3AD203B41FA5}">
                      <a16:colId xmlns:a16="http://schemas.microsoft.com/office/drawing/2014/main" val="143398173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45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프로젝트 정의서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3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퍼블리싱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3062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36518"/>
                  </a:ext>
                </a:extLst>
              </a:tr>
              <a:tr h="197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및 공개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55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22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7. </a:t>
            </a:r>
            <a:r>
              <a:rPr lang="ko-KR" altLang="en-US" dirty="0"/>
              <a:t>디자인 계획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E7BC1D5-CF1F-4B2A-AA2A-1348F03F8885}"/>
              </a:ext>
            </a:extLst>
          </p:cNvPr>
          <p:cNvSpPr/>
          <p:nvPr/>
        </p:nvSpPr>
        <p:spPr>
          <a:xfrm>
            <a:off x="6096000" y="1138335"/>
            <a:ext cx="1735494" cy="4478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콘셉트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20B1D-3601-46B8-9D66-0058A0BFA771}"/>
              </a:ext>
            </a:extLst>
          </p:cNvPr>
          <p:cNvSpPr txBox="1"/>
          <p:nvPr/>
        </p:nvSpPr>
        <p:spPr>
          <a:xfrm>
            <a:off x="6096000" y="1875453"/>
            <a:ext cx="5431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교육이라는 컨셉으로 녹색을 적극적으로 채용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파스텔 톤으로 최신 웹 페이지 디자인 경향 반영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필요한 이미지는 </a:t>
            </a:r>
            <a:r>
              <a:rPr lang="en-US" altLang="ko-KR" dirty="0" err="1"/>
              <a:t>pixabay</a:t>
            </a:r>
            <a:r>
              <a:rPr lang="ko-KR" altLang="en-US" dirty="0"/>
              <a:t>에서 참조 및 사용</a:t>
            </a:r>
            <a:endParaRPr lang="en-US" altLang="ko-KR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330EA6-92BE-4CDE-A1D6-032A72EA8235}"/>
              </a:ext>
            </a:extLst>
          </p:cNvPr>
          <p:cNvSpPr/>
          <p:nvPr/>
        </p:nvSpPr>
        <p:spPr>
          <a:xfrm>
            <a:off x="6096000" y="3205065"/>
            <a:ext cx="1735494" cy="4478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/>
              <a:t>주요 사용 색상</a:t>
            </a:r>
            <a:endParaRPr lang="en-US" altLang="ko-KR" spc="-1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B11FB-740D-3ACE-1279-96CDDA4A228D}"/>
              </a:ext>
            </a:extLst>
          </p:cNvPr>
          <p:cNvSpPr txBox="1"/>
          <p:nvPr/>
        </p:nvSpPr>
        <p:spPr>
          <a:xfrm>
            <a:off x="6095999" y="5512208"/>
            <a:ext cx="5945715" cy="276999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  <a:hlinkClick r:id="rId2"/>
              </a:rPr>
              <a:t>피그마</a:t>
            </a:r>
            <a:r>
              <a:rPr lang="en-US" altLang="ko-KR" sz="1200" b="1" dirty="0">
                <a:solidFill>
                  <a:schemeClr val="accent1"/>
                </a:solidFill>
                <a:hlinkClick r:id="rId2"/>
              </a:rPr>
              <a:t>(Figma) </a:t>
            </a:r>
            <a:r>
              <a:rPr lang="ko-KR" altLang="en-US" sz="1200" b="1" dirty="0">
                <a:solidFill>
                  <a:schemeClr val="accent1"/>
                </a:solidFill>
                <a:hlinkClick r:id="rId2"/>
              </a:rPr>
              <a:t>디자인 사이트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8B60A-994E-2023-AEF8-23153CF50774}"/>
              </a:ext>
            </a:extLst>
          </p:cNvPr>
          <p:cNvSpPr txBox="1"/>
          <p:nvPr/>
        </p:nvSpPr>
        <p:spPr>
          <a:xfrm>
            <a:off x="6095999" y="3993199"/>
            <a:ext cx="1391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#90be70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#d4c8b5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#6da7d6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A38918-4515-BBB3-26CB-88D416B72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6" y="1475363"/>
            <a:ext cx="5755450" cy="40418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26B71D-F296-B391-922F-91B509CD5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783" y="4059215"/>
            <a:ext cx="158684" cy="1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44D1A8-AEA7-FB85-C574-5C974C356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063" y="4380979"/>
            <a:ext cx="163125" cy="1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3CB8C3-6A63-AE2F-614E-B19B24D1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783" y="4674265"/>
            <a:ext cx="17072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4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9FDC-EEBF-0590-9DFE-BC91AFBE4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B6931AF-6780-C77D-259B-BDF45BE9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035"/>
            <a:ext cx="8365066" cy="61769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AF9DD91-082E-39A5-589B-040A86BDF847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60884D-2F41-470C-5945-856BE55B8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495872"/>
              </p:ext>
            </p:extLst>
          </p:nvPr>
        </p:nvGraphicFramePr>
        <p:xfrm>
          <a:off x="8365066" y="681035"/>
          <a:ext cx="3826934" cy="617696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9625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b="0" dirty="0"/>
                        <a:t>-  </a:t>
                      </a:r>
                      <a:r>
                        <a:rPr lang="ko-KR" altLang="en-US" sz="1050" b="0" dirty="0"/>
                        <a:t>해당 로고를 클릭하면 메인 페이지로 이동</a:t>
                      </a:r>
                      <a:endParaRPr lang="en-US" altLang="ko-KR" sz="105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dirty="0"/>
                        <a:t>어느 곳에 있어도 루트 페이지로 이동한다</a:t>
                      </a:r>
                      <a:r>
                        <a:rPr lang="en-US" altLang="ko-KR" sz="1050" b="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2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/>
                        <a:t>다른 영역에 있어도 가장 처음 위치로</a:t>
                      </a:r>
                      <a:r>
                        <a:rPr lang="en-US" altLang="ko-KR" sz="1000" b="0" dirty="0"/>
                        <a:t> Hover </a:t>
                      </a:r>
                      <a:r>
                        <a:rPr lang="ko-KR" altLang="en-US" sz="1000" b="0" dirty="0"/>
                        <a:t>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10040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-  </a:t>
                      </a:r>
                      <a:r>
                        <a:rPr lang="ko-KR" altLang="en-US" sz="1000" dirty="0"/>
                        <a:t>순서대로 </a:t>
                      </a:r>
                      <a:r>
                        <a:rPr lang="en-US" altLang="ko-KR" sz="1000" dirty="0"/>
                        <a:t>About </a:t>
                      </a:r>
                      <a:r>
                        <a:rPr lang="ko-KR" altLang="en-US" sz="1000" dirty="0"/>
                        <a:t>소개</a:t>
                      </a:r>
                      <a:r>
                        <a:rPr lang="en-US" altLang="ko-KR" sz="1000" dirty="0"/>
                        <a:t>, Service  </a:t>
                      </a:r>
                      <a:r>
                        <a:rPr lang="ko-KR" altLang="en-US" sz="1000" dirty="0"/>
                        <a:t>서비스 </a:t>
                      </a:r>
                      <a:r>
                        <a:rPr lang="en-US" altLang="ko-KR" sz="1000" dirty="0"/>
                        <a:t>Contact </a:t>
                      </a:r>
                      <a:r>
                        <a:rPr lang="ko-KR" altLang="en-US" sz="1000" dirty="0"/>
                        <a:t>문의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Login, get Started </a:t>
                      </a:r>
                      <a:r>
                        <a:rPr lang="ko-KR" altLang="en-US" sz="1000" dirty="0"/>
                        <a:t>링크가 존재한다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- A </a:t>
                      </a:r>
                      <a:r>
                        <a:rPr lang="ko-KR" altLang="en-US" sz="1000" dirty="0"/>
                        <a:t>태그가 아닌 </a:t>
                      </a:r>
                      <a:r>
                        <a:rPr lang="en-US" altLang="ko-KR" sz="1000" dirty="0"/>
                        <a:t>SPA </a:t>
                      </a:r>
                      <a:r>
                        <a:rPr lang="ko-KR" altLang="en-US" sz="1000" dirty="0"/>
                        <a:t>라우팅 링크로 해당 페이지를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</a:t>
                      </a:r>
                      <a:r>
                        <a:rPr lang="ko-KR" altLang="en-US" sz="1000" dirty="0"/>
                        <a:t>클릭하면 해당 영역 또는 페이지로 이동한다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1209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-  </a:t>
                      </a:r>
                      <a:r>
                        <a:rPr lang="ko-KR" altLang="en-US" sz="1050" dirty="0"/>
                        <a:t>해당 홈페이지의 슬로건이며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웹사이트의 주제를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나타낸다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 부분부터 가운데 정렬을 해야 하며</a:t>
                      </a:r>
                      <a:r>
                        <a:rPr lang="en-US" altLang="ko-KR" sz="1050" dirty="0"/>
                        <a:t>,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 모바일 크기로 줄어들어도 해당 부분을 유지해야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 </a:t>
                      </a:r>
                      <a:r>
                        <a:rPr lang="ko-KR" altLang="en-US" sz="1050" dirty="0"/>
                        <a:t>한다</a:t>
                      </a:r>
                      <a:r>
                        <a:rPr lang="en-US" altLang="ko-KR" sz="1050" dirty="0"/>
                        <a:t>.</a:t>
                      </a:r>
                      <a:r>
                        <a:rPr lang="ko-KR" altLang="en-US" sz="1050" dirty="0"/>
                        <a:t> 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1049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-  </a:t>
                      </a:r>
                      <a:r>
                        <a:rPr lang="ko-KR" altLang="en-US" sz="1050" dirty="0"/>
                        <a:t>해당 버튼을 클릭한다면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화상 통화 서비스를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이용하는 곳으로 링크 이동이 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로그인을 하지 않았다면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로그인 페이지로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이동하도록 개발한다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0040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-  </a:t>
                      </a:r>
                      <a:r>
                        <a:rPr lang="ko-KR" altLang="en-US" sz="1000" dirty="0"/>
                        <a:t>교육 서비스가 메인이라는 의미로 사용자를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</a:t>
                      </a:r>
                      <a:r>
                        <a:rPr lang="ko-KR" altLang="en-US" sz="1000" dirty="0"/>
                        <a:t>이해시키기 위해서 해당 사진을 이용한다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/>
                        <a:t>Pixabay.com</a:t>
                      </a:r>
                      <a:r>
                        <a:rPr lang="ko-KR" altLang="en-US" sz="1000" dirty="0"/>
                        <a:t>의 사진을 이용해서 저작권 침해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</a:t>
                      </a:r>
                      <a:r>
                        <a:rPr lang="ko-KR" altLang="en-US" sz="1000" dirty="0"/>
                        <a:t>를 예방한다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94723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3192F77D-6200-E92C-6BF7-73FF5E007C81}"/>
              </a:ext>
            </a:extLst>
          </p:cNvPr>
          <p:cNvSpPr/>
          <p:nvPr/>
        </p:nvSpPr>
        <p:spPr>
          <a:xfrm>
            <a:off x="1273079" y="77893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811DBF0-5007-833E-4676-CEF5025FD539}"/>
              </a:ext>
            </a:extLst>
          </p:cNvPr>
          <p:cNvSpPr/>
          <p:nvPr/>
        </p:nvSpPr>
        <p:spPr>
          <a:xfrm>
            <a:off x="5145424" y="745833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B8B8E48-ABD0-1014-5E7D-4EAE3B79FFD2}"/>
              </a:ext>
            </a:extLst>
          </p:cNvPr>
          <p:cNvSpPr/>
          <p:nvPr/>
        </p:nvSpPr>
        <p:spPr>
          <a:xfrm>
            <a:off x="5145424" y="181633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4E520C-53F4-D017-C35D-5D97E3CFFA94}"/>
              </a:ext>
            </a:extLst>
          </p:cNvPr>
          <p:cNvSpPr/>
          <p:nvPr/>
        </p:nvSpPr>
        <p:spPr>
          <a:xfrm>
            <a:off x="3688388" y="290483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C5E04A-FA82-D51A-8092-DD3FFD0FCCC5}"/>
              </a:ext>
            </a:extLst>
          </p:cNvPr>
          <p:cNvSpPr/>
          <p:nvPr/>
        </p:nvSpPr>
        <p:spPr>
          <a:xfrm>
            <a:off x="5010726" y="359415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39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2457</Words>
  <Application>Microsoft Office PowerPoint</Application>
  <PresentationFormat>와이드스크린</PresentationFormat>
  <Paragraphs>671</Paragraphs>
  <Slides>22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휴먼둥근헤드라인</vt:lpstr>
      <vt:lpstr>Arial</vt:lpstr>
      <vt:lpstr>Arial Rounded MT Bold</vt:lpstr>
      <vt:lpstr>Ebrima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sengchall sin</dc:creator>
  <cp:lastModifiedBy>sengchall sin</cp:lastModifiedBy>
  <cp:revision>12</cp:revision>
  <dcterms:created xsi:type="dcterms:W3CDTF">2025-12-22T06:01:35Z</dcterms:created>
  <dcterms:modified xsi:type="dcterms:W3CDTF">2025-12-22T17:04:42Z</dcterms:modified>
</cp:coreProperties>
</file>